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58" r:id="rId7"/>
    <p:sldId id="265" r:id="rId8"/>
    <p:sldId id="259" r:id="rId9"/>
    <p:sldId id="267" r:id="rId10"/>
    <p:sldId id="266" r:id="rId11"/>
    <p:sldId id="275" r:id="rId12"/>
    <p:sldId id="260" r:id="rId13"/>
    <p:sldId id="270" r:id="rId14"/>
    <p:sldId id="271" r:id="rId15"/>
    <p:sldId id="272" r:id="rId16"/>
    <p:sldId id="273" r:id="rId17"/>
    <p:sldId id="269" r:id="rId18"/>
    <p:sldId id="274" r:id="rId19"/>
    <p:sldId id="276" r:id="rId20"/>
    <p:sldId id="277" r:id="rId21"/>
    <p:sldId id="262" r:id="rId22"/>
    <p:sldId id="280" r:id="rId23"/>
    <p:sldId id="263" r:id="rId24"/>
    <p:sldId id="278" r:id="rId25"/>
    <p:sldId id="284" r:id="rId26"/>
    <p:sldId id="285" r:id="rId27"/>
    <p:sldId id="286" r:id="rId28"/>
    <p:sldId id="287" r:id="rId29"/>
    <p:sldId id="281" r:id="rId30"/>
    <p:sldId id="279" r:id="rId31"/>
    <p:sldId id="282" r:id="rId32"/>
    <p:sldId id="283" r:id="rId33"/>
    <p:sldId id="288" r:id="rId3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4" autoAdjust="0"/>
    <p:restoredTop sz="96163" autoAdjust="0"/>
  </p:normalViewPr>
  <p:slideViewPr>
    <p:cSldViewPr>
      <p:cViewPr>
        <p:scale>
          <a:sx n="70" d="100"/>
          <a:sy n="70" d="100"/>
        </p:scale>
        <p:origin x="54" y="345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5"/>
    </p:cViewPr>
  </p:sorter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8/12/2017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8/12/2017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60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8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183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548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977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51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913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tx2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55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41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855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57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tx2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563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596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74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57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  <a:solidFill>
            <a:schemeClr val="tx2"/>
          </a:solidFill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6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  <a:solidFill>
            <a:schemeClr val="tx2"/>
          </a:solidFill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549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8/12/2017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471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4413" y="609600"/>
            <a:ext cx="457199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Moeen Bagheri</a:t>
            </a:r>
          </a:p>
          <a:p>
            <a:pPr algn="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BCB430Y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2412" y="609600"/>
            <a:ext cx="45719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August 22, 2017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Genetic Variation in miRNA Primary Transcripts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44DD770F-43BB-4B23-98D0-2794276CBF23}"/>
              </a:ext>
            </a:extLst>
          </p:cNvPr>
          <p:cNvSpPr/>
          <p:nvPr/>
        </p:nvSpPr>
        <p:spPr>
          <a:xfrm>
            <a:off x="140978" y="3443748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A266FCAB-1E90-4F1A-AC47-7D1707169913}"/>
              </a:ext>
            </a:extLst>
          </p:cNvPr>
          <p:cNvSpPr/>
          <p:nvPr/>
        </p:nvSpPr>
        <p:spPr>
          <a:xfrm>
            <a:off x="181495" y="3487992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A1ABB407-B7F0-4B53-91E0-E952E6A18911}"/>
              </a:ext>
            </a:extLst>
          </p:cNvPr>
          <p:cNvSpPr/>
          <p:nvPr/>
        </p:nvSpPr>
        <p:spPr>
          <a:xfrm>
            <a:off x="224982" y="3534696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genetic distance using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variance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75BEDE1-E176-44CA-B06D-A6EC2ABC7D00}"/>
              </a:ext>
            </a:extLst>
          </p:cNvPr>
          <p:cNvSpPr/>
          <p:nvPr/>
        </p:nvSpPr>
        <p:spPr>
          <a:xfrm>
            <a:off x="271845" y="3581397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results.tsv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C896EE41-B7E9-4A92-B1DC-52E8654D2A2C}"/>
              </a:ext>
            </a:extLst>
          </p:cNvPr>
          <p:cNvSpPr/>
          <p:nvPr/>
        </p:nvSpPr>
        <p:spPr>
          <a:xfrm>
            <a:off x="5637212" y="3583858"/>
            <a:ext cx="18263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Estimate genetic distances per locus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DA17B923-F12C-4857-B7FF-84565C8E8650}"/>
              </a:ext>
            </a:extLst>
          </p:cNvPr>
          <p:cNvSpPr/>
          <p:nvPr/>
        </p:nvSpPr>
        <p:spPr>
          <a:xfrm>
            <a:off x="7223534" y="1972597"/>
            <a:ext cx="123307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Variance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0FBBBA28-FA2D-48F1-A911-20AA9F296C91}"/>
              </a:ext>
            </a:extLst>
          </p:cNvPr>
          <p:cNvSpPr/>
          <p:nvPr/>
        </p:nvSpPr>
        <p:spPr>
          <a:xfrm rot="5400000" flipH="1">
            <a:off x="6125139" y="2483873"/>
            <a:ext cx="1447799" cy="747253"/>
          </a:xfrm>
          <a:prstGeom prst="bentUpArrow">
            <a:avLst>
              <a:gd name="adj1" fmla="val 23417"/>
              <a:gd name="adj2" fmla="val 23272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EFA7B960-9311-4192-8F81-C4F540383F82}"/>
              </a:ext>
            </a:extLst>
          </p:cNvPr>
          <p:cNvSpPr/>
          <p:nvPr/>
        </p:nvSpPr>
        <p:spPr>
          <a:xfrm>
            <a:off x="2269456" y="2893142"/>
            <a:ext cx="2529555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8738" indent="-58738" algn="ctr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SNP frequency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0D954E05-BD27-4DCA-926A-E42F75112A3D}"/>
              </a:ext>
            </a:extLst>
          </p:cNvPr>
          <p:cNvSpPr/>
          <p:nvPr/>
        </p:nvSpPr>
        <p:spPr>
          <a:xfrm>
            <a:off x="2269457" y="3667125"/>
            <a:ext cx="2529555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Variation frequency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D30C2540-9445-4061-BC60-6A7E0039C8EB}"/>
              </a:ext>
            </a:extLst>
          </p:cNvPr>
          <p:cNvSpPr/>
          <p:nvPr/>
        </p:nvSpPr>
        <p:spPr>
          <a:xfrm>
            <a:off x="2262880" y="4441108"/>
            <a:ext cx="2536132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Total-variation frequency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1E6A95-63A4-42A8-9694-E2C8FCCB8718}"/>
              </a:ext>
            </a:extLst>
          </p:cNvPr>
          <p:cNvGrpSpPr/>
          <p:nvPr/>
        </p:nvGrpSpPr>
        <p:grpSpPr>
          <a:xfrm>
            <a:off x="1437444" y="2971800"/>
            <a:ext cx="832220" cy="1904999"/>
            <a:chOff x="1437444" y="2971800"/>
            <a:chExt cx="832220" cy="1904999"/>
          </a:xfrm>
        </p:grpSpPr>
        <p:sp>
          <p:nvSpPr>
            <p:cNvPr id="26" name="Arrow: Bent-Up 25">
              <a:extLst>
                <a:ext uri="{FF2B5EF4-FFF2-40B4-BE49-F238E27FC236}">
                  <a16:creationId xmlns:a16="http://schemas.microsoft.com/office/drawing/2014/main" id="{9DBC028F-B77F-43AC-97F7-B3A2F5DEB0F4}"/>
                </a:ext>
              </a:extLst>
            </p:cNvPr>
            <p:cNvSpPr/>
            <p:nvPr/>
          </p:nvSpPr>
          <p:spPr>
            <a:xfrm rot="5400000" flipH="1">
              <a:off x="1465977" y="3158713"/>
              <a:ext cx="990600" cy="616774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Arrow: Bent-Up 26">
              <a:extLst>
                <a:ext uri="{FF2B5EF4-FFF2-40B4-BE49-F238E27FC236}">
                  <a16:creationId xmlns:a16="http://schemas.microsoft.com/office/drawing/2014/main" id="{49F59B7D-1F4E-4DE6-A6BC-F37C47264CB1}"/>
                </a:ext>
              </a:extLst>
            </p:cNvPr>
            <p:cNvSpPr/>
            <p:nvPr/>
          </p:nvSpPr>
          <p:spPr>
            <a:xfrm rot="5400000">
              <a:off x="1503973" y="4117893"/>
              <a:ext cx="914399" cy="603413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123CE4A-3A08-43CA-BE10-4B476224ED32}"/>
                </a:ext>
              </a:extLst>
            </p:cNvPr>
            <p:cNvSpPr/>
            <p:nvPr/>
          </p:nvSpPr>
          <p:spPr>
            <a:xfrm>
              <a:off x="1437444" y="3733800"/>
              <a:ext cx="832219" cy="38100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E516CE-2007-47B0-AE40-E2D7BD4A2A80}"/>
              </a:ext>
            </a:extLst>
          </p:cNvPr>
          <p:cNvGrpSpPr/>
          <p:nvPr/>
        </p:nvGrpSpPr>
        <p:grpSpPr>
          <a:xfrm rot="10800000">
            <a:off x="4799011" y="3053402"/>
            <a:ext cx="838201" cy="1741097"/>
            <a:chOff x="4868336" y="2980358"/>
            <a:chExt cx="838201" cy="1741097"/>
          </a:xfrm>
        </p:grpSpPr>
        <p:sp>
          <p:nvSpPr>
            <p:cNvPr id="28" name="Arrow: Bent-Up 27">
              <a:extLst>
                <a:ext uri="{FF2B5EF4-FFF2-40B4-BE49-F238E27FC236}">
                  <a16:creationId xmlns:a16="http://schemas.microsoft.com/office/drawing/2014/main" id="{B889EDE2-2E6E-4AEB-8D5B-712816076B8D}"/>
                </a:ext>
              </a:extLst>
            </p:cNvPr>
            <p:cNvSpPr/>
            <p:nvPr/>
          </p:nvSpPr>
          <p:spPr>
            <a:xfrm flipH="1">
              <a:off x="5325536" y="3507660"/>
              <a:ext cx="381001" cy="1213795"/>
            </a:xfrm>
            <a:prstGeom prst="bentUpArrow">
              <a:avLst>
                <a:gd name="adj1" fmla="val 48676"/>
                <a:gd name="adj2" fmla="val 7584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Arrow: Bent-Up 28">
              <a:extLst>
                <a:ext uri="{FF2B5EF4-FFF2-40B4-BE49-F238E27FC236}">
                  <a16:creationId xmlns:a16="http://schemas.microsoft.com/office/drawing/2014/main" id="{4B1FED10-3F24-4629-9938-9C9951382324}"/>
                </a:ext>
              </a:extLst>
            </p:cNvPr>
            <p:cNvSpPr/>
            <p:nvPr/>
          </p:nvSpPr>
          <p:spPr>
            <a:xfrm flipH="1" flipV="1">
              <a:off x="5325536" y="2980358"/>
              <a:ext cx="373627" cy="984499"/>
            </a:xfrm>
            <a:prstGeom prst="bentUpArrow">
              <a:avLst>
                <a:gd name="adj1" fmla="val 50000"/>
                <a:gd name="adj2" fmla="val 9565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DABEB88-2B43-478E-9C93-FA6BEBEEF97A}"/>
                </a:ext>
              </a:extLst>
            </p:cNvPr>
            <p:cNvSpPr/>
            <p:nvPr/>
          </p:nvSpPr>
          <p:spPr>
            <a:xfrm rot="10800000">
              <a:off x="4868336" y="3655142"/>
              <a:ext cx="838197" cy="38100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1CBB2DA-5D94-4E3E-B7AA-84C8C8392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2212" y="2795787"/>
            <a:ext cx="4419600" cy="16238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Simply calculate the variance of the frequencies between two subpopulations, at that locus.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7DEF63-3AAD-450B-B35E-3B6ACAEB4D5F}"/>
              </a:ext>
            </a:extLst>
          </p:cNvPr>
          <p:cNvGrpSpPr/>
          <p:nvPr/>
        </p:nvGrpSpPr>
        <p:grpSpPr>
          <a:xfrm>
            <a:off x="7836027" y="4372636"/>
            <a:ext cx="3962400" cy="1758701"/>
            <a:chOff x="7847012" y="4794499"/>
            <a:chExt cx="3962400" cy="175870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324A4C0-6751-4A3E-A494-F9235435F4A6}"/>
                </a:ext>
              </a:extLst>
            </p:cNvPr>
            <p:cNvSpPr/>
            <p:nvPr/>
          </p:nvSpPr>
          <p:spPr>
            <a:xfrm>
              <a:off x="7847012" y="4794499"/>
              <a:ext cx="3962400" cy="175870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921DC6-7AEB-49E0-8C93-9087A59F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4596" y="4925745"/>
              <a:ext cx="3792141" cy="8654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C0BAC9-C5FD-4900-B429-FF2F2045F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0488"/>
            <a:stretch/>
          </p:blipFill>
          <p:spPr>
            <a:xfrm>
              <a:off x="8114942" y="5806243"/>
              <a:ext cx="1839785" cy="618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00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44DD770F-43BB-4B23-98D0-2794276CBF23}"/>
              </a:ext>
            </a:extLst>
          </p:cNvPr>
          <p:cNvSpPr/>
          <p:nvPr/>
        </p:nvSpPr>
        <p:spPr>
          <a:xfrm>
            <a:off x="140978" y="3443748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A266FCAB-1E90-4F1A-AC47-7D1707169913}"/>
              </a:ext>
            </a:extLst>
          </p:cNvPr>
          <p:cNvSpPr/>
          <p:nvPr/>
        </p:nvSpPr>
        <p:spPr>
          <a:xfrm>
            <a:off x="181495" y="3487992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A1ABB407-B7F0-4B53-91E0-E952E6A18911}"/>
              </a:ext>
            </a:extLst>
          </p:cNvPr>
          <p:cNvSpPr/>
          <p:nvPr/>
        </p:nvSpPr>
        <p:spPr>
          <a:xfrm>
            <a:off x="224982" y="3534696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genetic distance using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fixation index (F</a:t>
            </a:r>
            <a:r>
              <a:rPr lang="en-US" sz="2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75BEDE1-E176-44CA-B06D-A6EC2ABC7D00}"/>
              </a:ext>
            </a:extLst>
          </p:cNvPr>
          <p:cNvSpPr/>
          <p:nvPr/>
        </p:nvSpPr>
        <p:spPr>
          <a:xfrm>
            <a:off x="271845" y="3581397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results.tsv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C896EE41-B7E9-4A92-B1DC-52E8654D2A2C}"/>
              </a:ext>
            </a:extLst>
          </p:cNvPr>
          <p:cNvSpPr/>
          <p:nvPr/>
        </p:nvSpPr>
        <p:spPr>
          <a:xfrm>
            <a:off x="5637212" y="3583858"/>
            <a:ext cx="18263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Estimate genetic distances per locus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3FBC8573-9D79-4075-9086-CCA205CDB951}"/>
              </a:ext>
            </a:extLst>
          </p:cNvPr>
          <p:cNvSpPr/>
          <p:nvPr/>
        </p:nvSpPr>
        <p:spPr>
          <a:xfrm>
            <a:off x="7222664" y="5220928"/>
            <a:ext cx="123394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Fixation index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7D54E15C-3FBC-4B49-9961-E30226869191}"/>
              </a:ext>
            </a:extLst>
          </p:cNvPr>
          <p:cNvSpPr/>
          <p:nvPr/>
        </p:nvSpPr>
        <p:spPr>
          <a:xfrm rot="5400000">
            <a:off x="6125138" y="4617474"/>
            <a:ext cx="1447800" cy="747252"/>
          </a:xfrm>
          <a:prstGeom prst="bentUpArrow">
            <a:avLst>
              <a:gd name="adj1" fmla="val 19470"/>
              <a:gd name="adj2" fmla="val 23272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EFA7B960-9311-4192-8F81-C4F540383F82}"/>
              </a:ext>
            </a:extLst>
          </p:cNvPr>
          <p:cNvSpPr/>
          <p:nvPr/>
        </p:nvSpPr>
        <p:spPr>
          <a:xfrm>
            <a:off x="2269456" y="2893142"/>
            <a:ext cx="2529555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8738" indent="-58738" algn="ctr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SNP frequency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0D954E05-BD27-4DCA-926A-E42F75112A3D}"/>
              </a:ext>
            </a:extLst>
          </p:cNvPr>
          <p:cNvSpPr/>
          <p:nvPr/>
        </p:nvSpPr>
        <p:spPr>
          <a:xfrm>
            <a:off x="2269457" y="3667125"/>
            <a:ext cx="2529555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Variation frequency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D30C2540-9445-4061-BC60-6A7E0039C8EB}"/>
              </a:ext>
            </a:extLst>
          </p:cNvPr>
          <p:cNvSpPr/>
          <p:nvPr/>
        </p:nvSpPr>
        <p:spPr>
          <a:xfrm>
            <a:off x="2262880" y="4441108"/>
            <a:ext cx="2536132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Total-variation frequency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1E6A95-63A4-42A8-9694-E2C8FCCB8718}"/>
              </a:ext>
            </a:extLst>
          </p:cNvPr>
          <p:cNvGrpSpPr/>
          <p:nvPr/>
        </p:nvGrpSpPr>
        <p:grpSpPr>
          <a:xfrm>
            <a:off x="1437444" y="2971800"/>
            <a:ext cx="832220" cy="1904999"/>
            <a:chOff x="1437444" y="2971800"/>
            <a:chExt cx="832220" cy="1904999"/>
          </a:xfrm>
        </p:grpSpPr>
        <p:sp>
          <p:nvSpPr>
            <p:cNvPr id="26" name="Arrow: Bent-Up 25">
              <a:extLst>
                <a:ext uri="{FF2B5EF4-FFF2-40B4-BE49-F238E27FC236}">
                  <a16:creationId xmlns:a16="http://schemas.microsoft.com/office/drawing/2014/main" id="{9DBC028F-B77F-43AC-97F7-B3A2F5DEB0F4}"/>
                </a:ext>
              </a:extLst>
            </p:cNvPr>
            <p:cNvSpPr/>
            <p:nvPr/>
          </p:nvSpPr>
          <p:spPr>
            <a:xfrm rot="5400000" flipH="1">
              <a:off x="1465977" y="3158713"/>
              <a:ext cx="990600" cy="616774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Arrow: Bent-Up 26">
              <a:extLst>
                <a:ext uri="{FF2B5EF4-FFF2-40B4-BE49-F238E27FC236}">
                  <a16:creationId xmlns:a16="http://schemas.microsoft.com/office/drawing/2014/main" id="{49F59B7D-1F4E-4DE6-A6BC-F37C47264CB1}"/>
                </a:ext>
              </a:extLst>
            </p:cNvPr>
            <p:cNvSpPr/>
            <p:nvPr/>
          </p:nvSpPr>
          <p:spPr>
            <a:xfrm rot="5400000">
              <a:off x="1503973" y="4117893"/>
              <a:ext cx="914399" cy="603413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123CE4A-3A08-43CA-BE10-4B476224ED32}"/>
                </a:ext>
              </a:extLst>
            </p:cNvPr>
            <p:cNvSpPr/>
            <p:nvPr/>
          </p:nvSpPr>
          <p:spPr>
            <a:xfrm>
              <a:off x="1437444" y="3733800"/>
              <a:ext cx="832219" cy="38100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E516CE-2007-47B0-AE40-E2D7BD4A2A80}"/>
              </a:ext>
            </a:extLst>
          </p:cNvPr>
          <p:cNvGrpSpPr/>
          <p:nvPr/>
        </p:nvGrpSpPr>
        <p:grpSpPr>
          <a:xfrm rot="10800000">
            <a:off x="4799011" y="3053402"/>
            <a:ext cx="838201" cy="1741097"/>
            <a:chOff x="4868336" y="2980358"/>
            <a:chExt cx="838201" cy="1741097"/>
          </a:xfrm>
        </p:grpSpPr>
        <p:sp>
          <p:nvSpPr>
            <p:cNvPr id="28" name="Arrow: Bent-Up 27">
              <a:extLst>
                <a:ext uri="{FF2B5EF4-FFF2-40B4-BE49-F238E27FC236}">
                  <a16:creationId xmlns:a16="http://schemas.microsoft.com/office/drawing/2014/main" id="{B889EDE2-2E6E-4AEB-8D5B-712816076B8D}"/>
                </a:ext>
              </a:extLst>
            </p:cNvPr>
            <p:cNvSpPr/>
            <p:nvPr/>
          </p:nvSpPr>
          <p:spPr>
            <a:xfrm flipH="1">
              <a:off x="5325536" y="3507660"/>
              <a:ext cx="381001" cy="1213795"/>
            </a:xfrm>
            <a:prstGeom prst="bentUpArrow">
              <a:avLst>
                <a:gd name="adj1" fmla="val 48676"/>
                <a:gd name="adj2" fmla="val 7584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Arrow: Bent-Up 28">
              <a:extLst>
                <a:ext uri="{FF2B5EF4-FFF2-40B4-BE49-F238E27FC236}">
                  <a16:creationId xmlns:a16="http://schemas.microsoft.com/office/drawing/2014/main" id="{4B1FED10-3F24-4629-9938-9C9951382324}"/>
                </a:ext>
              </a:extLst>
            </p:cNvPr>
            <p:cNvSpPr/>
            <p:nvPr/>
          </p:nvSpPr>
          <p:spPr>
            <a:xfrm flipH="1" flipV="1">
              <a:off x="5325536" y="2980358"/>
              <a:ext cx="373627" cy="984499"/>
            </a:xfrm>
            <a:prstGeom prst="bentUpArrow">
              <a:avLst>
                <a:gd name="adj1" fmla="val 50000"/>
                <a:gd name="adj2" fmla="val 9565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DABEB88-2B43-478E-9C93-FA6BEBEEF97A}"/>
                </a:ext>
              </a:extLst>
            </p:cNvPr>
            <p:cNvSpPr/>
            <p:nvPr/>
          </p:nvSpPr>
          <p:spPr>
            <a:xfrm rot="10800000">
              <a:off x="4868336" y="3655142"/>
              <a:ext cx="838197" cy="38100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885DF096-9D17-4BED-B75A-C9B5A640F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082" y="3640669"/>
            <a:ext cx="3660058" cy="643461"/>
          </a:xfrm>
        </p:spPr>
        <p:txBody>
          <a:bodyPr>
            <a:normAutofit/>
          </a:bodyPr>
          <a:lstStyle/>
          <a:p>
            <a:r>
              <a:rPr lang="en-US" dirty="0"/>
              <a:t>Value between 0 and 1.</a:t>
            </a:r>
            <a:endParaRPr lang="en-CA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ED0F37E-ECEB-4D98-B91C-9748284E2846}"/>
              </a:ext>
            </a:extLst>
          </p:cNvPr>
          <p:cNvSpPr txBox="1">
            <a:spLocks/>
          </p:cNvSpPr>
          <p:nvPr/>
        </p:nvSpPr>
        <p:spPr>
          <a:xfrm>
            <a:off x="5644739" y="1939016"/>
            <a:ext cx="6163956" cy="1818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dirty="0"/>
              <a:t>A measure of population differentiation due to genetics.</a:t>
            </a:r>
          </a:p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dirty="0"/>
              <a:t>Weighted by the size of each subpopulation.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FB6DD29-161C-4391-B350-B76FB355732F}"/>
              </a:ext>
            </a:extLst>
          </p:cNvPr>
          <p:cNvGrpSpPr/>
          <p:nvPr/>
        </p:nvGrpSpPr>
        <p:grpSpPr>
          <a:xfrm>
            <a:off x="8837612" y="4495800"/>
            <a:ext cx="2503757" cy="1793751"/>
            <a:chOff x="7961312" y="2431256"/>
            <a:chExt cx="2806112" cy="19883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E9C811C-B06B-4A83-B43D-430C51D4F019}"/>
                </a:ext>
              </a:extLst>
            </p:cNvPr>
            <p:cNvSpPr/>
            <p:nvPr/>
          </p:nvSpPr>
          <p:spPr>
            <a:xfrm>
              <a:off x="7961312" y="2431256"/>
              <a:ext cx="2806112" cy="198834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02F313B-4DBB-4ECB-9298-D95DE7463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23"/>
            <a:stretch/>
          </p:blipFill>
          <p:spPr>
            <a:xfrm>
              <a:off x="8062324" y="2508790"/>
              <a:ext cx="2604088" cy="1173671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9764D76-8054-4B11-A332-73E593DE9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05890" y="3505058"/>
              <a:ext cx="2063667" cy="881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98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44DD770F-43BB-4B23-98D0-2794276CBF23}"/>
              </a:ext>
            </a:extLst>
          </p:cNvPr>
          <p:cNvSpPr/>
          <p:nvPr/>
        </p:nvSpPr>
        <p:spPr>
          <a:xfrm>
            <a:off x="140978" y="3443748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A266FCAB-1E90-4F1A-AC47-7D1707169913}"/>
              </a:ext>
            </a:extLst>
          </p:cNvPr>
          <p:cNvSpPr/>
          <p:nvPr/>
        </p:nvSpPr>
        <p:spPr>
          <a:xfrm>
            <a:off x="181495" y="3487992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A1ABB407-B7F0-4B53-91E0-E952E6A18911}"/>
              </a:ext>
            </a:extLst>
          </p:cNvPr>
          <p:cNvSpPr/>
          <p:nvPr/>
        </p:nvSpPr>
        <p:spPr>
          <a:xfrm>
            <a:off x="224982" y="3534696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genome-wide genetic distance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75BEDE1-E176-44CA-B06D-A6EC2ABC7D00}"/>
              </a:ext>
            </a:extLst>
          </p:cNvPr>
          <p:cNvSpPr/>
          <p:nvPr/>
        </p:nvSpPr>
        <p:spPr>
          <a:xfrm>
            <a:off x="271845" y="3581397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results.tsv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DA17B923-F12C-4857-B7FF-84565C8E8650}"/>
              </a:ext>
            </a:extLst>
          </p:cNvPr>
          <p:cNvSpPr/>
          <p:nvPr/>
        </p:nvSpPr>
        <p:spPr>
          <a:xfrm>
            <a:off x="7223534" y="1972597"/>
            <a:ext cx="123307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Variance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3FBC8573-9D79-4075-9086-CCA205CDB951}"/>
              </a:ext>
            </a:extLst>
          </p:cNvPr>
          <p:cNvSpPr/>
          <p:nvPr/>
        </p:nvSpPr>
        <p:spPr>
          <a:xfrm>
            <a:off x="7222664" y="5220928"/>
            <a:ext cx="123394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Fixation index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88DC15B-82A8-4A61-A66E-D6CC2BE4AFEA}"/>
              </a:ext>
            </a:extLst>
          </p:cNvPr>
          <p:cNvSpPr/>
          <p:nvPr/>
        </p:nvSpPr>
        <p:spPr>
          <a:xfrm>
            <a:off x="8455748" y="2102875"/>
            <a:ext cx="549736" cy="381000"/>
          </a:xfrm>
          <a:prstGeom prst="rightArrow">
            <a:avLst>
              <a:gd name="adj1" fmla="val 42258"/>
              <a:gd name="adj2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0FBBBA28-FA2D-48F1-A911-20AA9F296C91}"/>
              </a:ext>
            </a:extLst>
          </p:cNvPr>
          <p:cNvSpPr/>
          <p:nvPr/>
        </p:nvSpPr>
        <p:spPr>
          <a:xfrm rot="5400000" flipH="1">
            <a:off x="6125139" y="2483873"/>
            <a:ext cx="1447799" cy="747253"/>
          </a:xfrm>
          <a:prstGeom prst="bentUpArrow">
            <a:avLst>
              <a:gd name="adj1" fmla="val 19470"/>
              <a:gd name="adj2" fmla="val 23272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7D54E15C-3FBC-4B49-9961-E30226869191}"/>
              </a:ext>
            </a:extLst>
          </p:cNvPr>
          <p:cNvSpPr/>
          <p:nvPr/>
        </p:nvSpPr>
        <p:spPr>
          <a:xfrm rot="5400000">
            <a:off x="6125138" y="4617474"/>
            <a:ext cx="1447800" cy="747252"/>
          </a:xfrm>
          <a:prstGeom prst="bentUpArrow">
            <a:avLst>
              <a:gd name="adj1" fmla="val 19470"/>
              <a:gd name="adj2" fmla="val 23272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EFA7B960-9311-4192-8F81-C4F540383F82}"/>
              </a:ext>
            </a:extLst>
          </p:cNvPr>
          <p:cNvSpPr/>
          <p:nvPr/>
        </p:nvSpPr>
        <p:spPr>
          <a:xfrm>
            <a:off x="2269456" y="2893142"/>
            <a:ext cx="2529555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8738" indent="-58738" algn="ctr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SNP frequency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0D954E05-BD27-4DCA-926A-E42F75112A3D}"/>
              </a:ext>
            </a:extLst>
          </p:cNvPr>
          <p:cNvSpPr/>
          <p:nvPr/>
        </p:nvSpPr>
        <p:spPr>
          <a:xfrm>
            <a:off x="2269457" y="3667125"/>
            <a:ext cx="2529555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Variation frequency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D30C2540-9445-4061-BC60-6A7E0039C8EB}"/>
              </a:ext>
            </a:extLst>
          </p:cNvPr>
          <p:cNvSpPr/>
          <p:nvPr/>
        </p:nvSpPr>
        <p:spPr>
          <a:xfrm>
            <a:off x="2262880" y="4441108"/>
            <a:ext cx="2536132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Total-variation frequency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1E6A95-63A4-42A8-9694-E2C8FCCB8718}"/>
              </a:ext>
            </a:extLst>
          </p:cNvPr>
          <p:cNvGrpSpPr/>
          <p:nvPr/>
        </p:nvGrpSpPr>
        <p:grpSpPr>
          <a:xfrm>
            <a:off x="1437444" y="2971800"/>
            <a:ext cx="832220" cy="1904999"/>
            <a:chOff x="1437444" y="2971800"/>
            <a:chExt cx="832220" cy="1904999"/>
          </a:xfrm>
        </p:grpSpPr>
        <p:sp>
          <p:nvSpPr>
            <p:cNvPr id="26" name="Arrow: Bent-Up 25">
              <a:extLst>
                <a:ext uri="{FF2B5EF4-FFF2-40B4-BE49-F238E27FC236}">
                  <a16:creationId xmlns:a16="http://schemas.microsoft.com/office/drawing/2014/main" id="{9DBC028F-B77F-43AC-97F7-B3A2F5DEB0F4}"/>
                </a:ext>
              </a:extLst>
            </p:cNvPr>
            <p:cNvSpPr/>
            <p:nvPr/>
          </p:nvSpPr>
          <p:spPr>
            <a:xfrm rot="5400000" flipH="1">
              <a:off x="1465977" y="3158713"/>
              <a:ext cx="990600" cy="616774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Arrow: Bent-Up 26">
              <a:extLst>
                <a:ext uri="{FF2B5EF4-FFF2-40B4-BE49-F238E27FC236}">
                  <a16:creationId xmlns:a16="http://schemas.microsoft.com/office/drawing/2014/main" id="{49F59B7D-1F4E-4DE6-A6BC-F37C47264CB1}"/>
                </a:ext>
              </a:extLst>
            </p:cNvPr>
            <p:cNvSpPr/>
            <p:nvPr/>
          </p:nvSpPr>
          <p:spPr>
            <a:xfrm rot="5400000">
              <a:off x="1503973" y="4117893"/>
              <a:ext cx="914399" cy="603413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123CE4A-3A08-43CA-BE10-4B476224ED32}"/>
                </a:ext>
              </a:extLst>
            </p:cNvPr>
            <p:cNvSpPr/>
            <p:nvPr/>
          </p:nvSpPr>
          <p:spPr>
            <a:xfrm>
              <a:off x="1437444" y="3733800"/>
              <a:ext cx="832219" cy="38100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E516CE-2007-47B0-AE40-E2D7BD4A2A80}"/>
              </a:ext>
            </a:extLst>
          </p:cNvPr>
          <p:cNvGrpSpPr/>
          <p:nvPr/>
        </p:nvGrpSpPr>
        <p:grpSpPr>
          <a:xfrm rot="10800000">
            <a:off x="4799011" y="3053402"/>
            <a:ext cx="838201" cy="1741097"/>
            <a:chOff x="4868336" y="2980358"/>
            <a:chExt cx="838201" cy="1741097"/>
          </a:xfrm>
        </p:grpSpPr>
        <p:sp>
          <p:nvSpPr>
            <p:cNvPr id="28" name="Arrow: Bent-Up 27">
              <a:extLst>
                <a:ext uri="{FF2B5EF4-FFF2-40B4-BE49-F238E27FC236}">
                  <a16:creationId xmlns:a16="http://schemas.microsoft.com/office/drawing/2014/main" id="{B889EDE2-2E6E-4AEB-8D5B-712816076B8D}"/>
                </a:ext>
              </a:extLst>
            </p:cNvPr>
            <p:cNvSpPr/>
            <p:nvPr/>
          </p:nvSpPr>
          <p:spPr>
            <a:xfrm flipH="1">
              <a:off x="5325536" y="3507660"/>
              <a:ext cx="381001" cy="1213795"/>
            </a:xfrm>
            <a:prstGeom prst="bentUpArrow">
              <a:avLst>
                <a:gd name="adj1" fmla="val 48676"/>
                <a:gd name="adj2" fmla="val 7584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Arrow: Bent-Up 28">
              <a:extLst>
                <a:ext uri="{FF2B5EF4-FFF2-40B4-BE49-F238E27FC236}">
                  <a16:creationId xmlns:a16="http://schemas.microsoft.com/office/drawing/2014/main" id="{4B1FED10-3F24-4629-9938-9C9951382324}"/>
                </a:ext>
              </a:extLst>
            </p:cNvPr>
            <p:cNvSpPr/>
            <p:nvPr/>
          </p:nvSpPr>
          <p:spPr>
            <a:xfrm flipH="1" flipV="1">
              <a:off x="5325536" y="2980358"/>
              <a:ext cx="373627" cy="984499"/>
            </a:xfrm>
            <a:prstGeom prst="bentUpArrow">
              <a:avLst>
                <a:gd name="adj1" fmla="val 50000"/>
                <a:gd name="adj2" fmla="val 9565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DABEB88-2B43-478E-9C93-FA6BEBEEF97A}"/>
                </a:ext>
              </a:extLst>
            </p:cNvPr>
            <p:cNvSpPr/>
            <p:nvPr/>
          </p:nvSpPr>
          <p:spPr>
            <a:xfrm rot="10800000">
              <a:off x="4868336" y="3655142"/>
              <a:ext cx="838197" cy="38100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5DCDE5B7-1D31-407A-A2A3-EB999135A75B}"/>
              </a:ext>
            </a:extLst>
          </p:cNvPr>
          <p:cNvSpPr/>
          <p:nvPr/>
        </p:nvSpPr>
        <p:spPr>
          <a:xfrm>
            <a:off x="9019510" y="1972597"/>
            <a:ext cx="16739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of all variances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4729FD34-5E23-4809-B71B-C1291EA9C2F2}"/>
              </a:ext>
            </a:extLst>
          </p:cNvPr>
          <p:cNvSpPr/>
          <p:nvPr/>
        </p:nvSpPr>
        <p:spPr>
          <a:xfrm>
            <a:off x="10135470" y="3581397"/>
            <a:ext cx="18263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Genome-wide genetic distance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199AB941-8ED9-449C-83E6-4B09F77A7235}"/>
              </a:ext>
            </a:extLst>
          </p:cNvPr>
          <p:cNvSpPr/>
          <p:nvPr/>
        </p:nvSpPr>
        <p:spPr>
          <a:xfrm>
            <a:off x="9019510" y="4794499"/>
            <a:ext cx="16739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of </a:t>
            </a:r>
            <a:b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ratios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945423E1-AFD4-4048-8A3D-0FCEB6942424}"/>
              </a:ext>
            </a:extLst>
          </p:cNvPr>
          <p:cNvSpPr/>
          <p:nvPr/>
        </p:nvSpPr>
        <p:spPr>
          <a:xfrm>
            <a:off x="9019510" y="5638800"/>
            <a:ext cx="164690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Ratio of averages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4EB25C32-C093-4B8B-B00A-D5C6E8C30706}"/>
              </a:ext>
            </a:extLst>
          </p:cNvPr>
          <p:cNvSpPr/>
          <p:nvPr/>
        </p:nvSpPr>
        <p:spPr>
          <a:xfrm flipV="1">
            <a:off x="10693453" y="2210417"/>
            <a:ext cx="887359" cy="1370980"/>
          </a:xfrm>
          <a:prstGeom prst="bentUpArrow">
            <a:avLst>
              <a:gd name="adj1" fmla="val 19470"/>
              <a:gd name="adj2" fmla="val 20779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A1C29C23-1048-4F7E-B6C5-613545DC5AC4}"/>
              </a:ext>
            </a:extLst>
          </p:cNvPr>
          <p:cNvSpPr/>
          <p:nvPr/>
        </p:nvSpPr>
        <p:spPr>
          <a:xfrm>
            <a:off x="10693451" y="4763451"/>
            <a:ext cx="734961" cy="457478"/>
          </a:xfrm>
          <a:prstGeom prst="bentUpArrow">
            <a:avLst>
              <a:gd name="adj1" fmla="val 40316"/>
              <a:gd name="adj2" fmla="val 4631"/>
              <a:gd name="adj3" fmla="val 14249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B39AA35D-AFBF-4F36-BAB4-8FE1D3CF0C23}"/>
              </a:ext>
            </a:extLst>
          </p:cNvPr>
          <p:cNvSpPr/>
          <p:nvPr/>
        </p:nvSpPr>
        <p:spPr>
          <a:xfrm>
            <a:off x="10666411" y="4267197"/>
            <a:ext cx="940591" cy="1782104"/>
          </a:xfrm>
          <a:prstGeom prst="bentUpArrow">
            <a:avLst>
              <a:gd name="adj1" fmla="val 19483"/>
              <a:gd name="adj2" fmla="val 20663"/>
              <a:gd name="adj3" fmla="val 24351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9D63B8A-60AB-4967-B7B1-A29C277AF54E}"/>
              </a:ext>
            </a:extLst>
          </p:cNvPr>
          <p:cNvGrpSpPr/>
          <p:nvPr/>
        </p:nvGrpSpPr>
        <p:grpSpPr>
          <a:xfrm>
            <a:off x="8519331" y="4955457"/>
            <a:ext cx="500186" cy="1140544"/>
            <a:chOff x="1480583" y="3315928"/>
            <a:chExt cx="402878" cy="1369145"/>
          </a:xfrm>
        </p:grpSpPr>
        <p:sp>
          <p:nvSpPr>
            <p:cNvPr id="47" name="Arrow: Bent-Up 46">
              <a:extLst>
                <a:ext uri="{FF2B5EF4-FFF2-40B4-BE49-F238E27FC236}">
                  <a16:creationId xmlns:a16="http://schemas.microsoft.com/office/drawing/2014/main" id="{C13CD3AB-1310-4FFA-9D64-A5CC49CFB23F}"/>
                </a:ext>
              </a:extLst>
            </p:cNvPr>
            <p:cNvSpPr/>
            <p:nvPr/>
          </p:nvSpPr>
          <p:spPr>
            <a:xfrm rot="5400000">
              <a:off x="1321222" y="4133774"/>
              <a:ext cx="712841" cy="389758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6" name="Arrow: Bent-Up 45">
              <a:extLst>
                <a:ext uri="{FF2B5EF4-FFF2-40B4-BE49-F238E27FC236}">
                  <a16:creationId xmlns:a16="http://schemas.microsoft.com/office/drawing/2014/main" id="{846665C5-E62A-4F5D-B12A-5CCC320F0B4A}"/>
                </a:ext>
              </a:extLst>
            </p:cNvPr>
            <p:cNvSpPr/>
            <p:nvPr/>
          </p:nvSpPr>
          <p:spPr>
            <a:xfrm rot="5400000" flipH="1">
              <a:off x="1317606" y="3478905"/>
              <a:ext cx="728832" cy="402878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6EB7D651-FC85-43EF-B0C1-026665760960}"/>
              </a:ext>
            </a:extLst>
          </p:cNvPr>
          <p:cNvSpPr/>
          <p:nvPr/>
        </p:nvSpPr>
        <p:spPr>
          <a:xfrm>
            <a:off x="5484812" y="1828800"/>
            <a:ext cx="6596940" cy="4648200"/>
          </a:xfrm>
          <a:prstGeom prst="flowChartAlternateProcess">
            <a:avLst/>
          </a:prstGeom>
          <a:noFill/>
          <a:ln w="38100">
            <a:solidFill>
              <a:srgbClr val="CC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F413D2C-5C00-4072-9CFA-B69F2FD9368E}"/>
              </a:ext>
            </a:extLst>
          </p:cNvPr>
          <p:cNvSpPr/>
          <p:nvPr/>
        </p:nvSpPr>
        <p:spPr>
          <a:xfrm>
            <a:off x="8455748" y="5486400"/>
            <a:ext cx="199968" cy="15607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C896EE41-B7E9-4A92-B1DC-52E8654D2A2C}"/>
              </a:ext>
            </a:extLst>
          </p:cNvPr>
          <p:cNvSpPr/>
          <p:nvPr/>
        </p:nvSpPr>
        <p:spPr>
          <a:xfrm>
            <a:off x="5637212" y="3583858"/>
            <a:ext cx="18263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Estimate genetic distances per locus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785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32" grpId="0" animBg="1"/>
      <p:bldP spid="7" grpId="0" animBg="1"/>
      <p:bldP spid="23" grpId="0" animBg="1"/>
      <p:bldP spid="24" grpId="0" animBg="1"/>
      <p:bldP spid="25" grpId="0" animBg="1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448798" cy="1020762"/>
          </a:xfrm>
        </p:spPr>
        <p:txBody>
          <a:bodyPr/>
          <a:lstStyle/>
          <a:p>
            <a:r>
              <a:rPr lang="en-US" dirty="0"/>
              <a:t>Estimating genome-wide genetic distance from variance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C896EE41-B7E9-4A92-B1DC-52E8654D2A2C}"/>
              </a:ext>
            </a:extLst>
          </p:cNvPr>
          <p:cNvSpPr/>
          <p:nvPr/>
        </p:nvSpPr>
        <p:spPr>
          <a:xfrm>
            <a:off x="5637212" y="3583858"/>
            <a:ext cx="18263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genetic </a:t>
            </a:r>
            <a:b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distances per locus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DA17B923-F12C-4857-B7FF-84565C8E8650}"/>
              </a:ext>
            </a:extLst>
          </p:cNvPr>
          <p:cNvSpPr/>
          <p:nvPr/>
        </p:nvSpPr>
        <p:spPr>
          <a:xfrm>
            <a:off x="7223534" y="1972597"/>
            <a:ext cx="123307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Variance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88DC15B-82A8-4A61-A66E-D6CC2BE4AFEA}"/>
              </a:ext>
            </a:extLst>
          </p:cNvPr>
          <p:cNvSpPr/>
          <p:nvPr/>
        </p:nvSpPr>
        <p:spPr>
          <a:xfrm>
            <a:off x="8455748" y="2102875"/>
            <a:ext cx="549736" cy="381000"/>
          </a:xfrm>
          <a:prstGeom prst="rightArrow">
            <a:avLst>
              <a:gd name="adj1" fmla="val 42258"/>
              <a:gd name="adj2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0FBBBA28-FA2D-48F1-A911-20AA9F296C91}"/>
              </a:ext>
            </a:extLst>
          </p:cNvPr>
          <p:cNvSpPr/>
          <p:nvPr/>
        </p:nvSpPr>
        <p:spPr>
          <a:xfrm rot="5400000" flipH="1">
            <a:off x="6125139" y="2483873"/>
            <a:ext cx="1447799" cy="747253"/>
          </a:xfrm>
          <a:prstGeom prst="bentUpArrow">
            <a:avLst>
              <a:gd name="adj1" fmla="val 19470"/>
              <a:gd name="adj2" fmla="val 23272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5DCDE5B7-1D31-407A-A2A3-EB999135A75B}"/>
              </a:ext>
            </a:extLst>
          </p:cNvPr>
          <p:cNvSpPr/>
          <p:nvPr/>
        </p:nvSpPr>
        <p:spPr>
          <a:xfrm>
            <a:off x="9019510" y="1972597"/>
            <a:ext cx="16739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of all variances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4729FD34-5E23-4809-B71B-C1291EA9C2F2}"/>
              </a:ext>
            </a:extLst>
          </p:cNvPr>
          <p:cNvSpPr/>
          <p:nvPr/>
        </p:nvSpPr>
        <p:spPr>
          <a:xfrm>
            <a:off x="10135470" y="3581397"/>
            <a:ext cx="18263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Genome-wide genetic distance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4EB25C32-C093-4B8B-B00A-D5C6E8C30706}"/>
              </a:ext>
            </a:extLst>
          </p:cNvPr>
          <p:cNvSpPr/>
          <p:nvPr/>
        </p:nvSpPr>
        <p:spPr>
          <a:xfrm flipV="1">
            <a:off x="10693453" y="2210417"/>
            <a:ext cx="887359" cy="1370980"/>
          </a:xfrm>
          <a:prstGeom prst="bentUpArrow">
            <a:avLst>
              <a:gd name="adj1" fmla="val 19470"/>
              <a:gd name="adj2" fmla="val 20779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6B6DBBF3-64D2-4420-AC31-5E6578795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9522" y="1943408"/>
            <a:ext cx="3464792" cy="358078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Simply take the average of all variances across all loci.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2F12E3-096F-4375-BCD8-96C905106B35}"/>
              </a:ext>
            </a:extLst>
          </p:cNvPr>
          <p:cNvGrpSpPr/>
          <p:nvPr/>
        </p:nvGrpSpPr>
        <p:grpSpPr>
          <a:xfrm>
            <a:off x="1839431" y="3733800"/>
            <a:ext cx="2743198" cy="1828803"/>
            <a:chOff x="1462477" y="3581397"/>
            <a:chExt cx="2503757" cy="179375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8CA7929-F362-44E7-825F-58CED9C514A6}"/>
                </a:ext>
              </a:extLst>
            </p:cNvPr>
            <p:cNvSpPr/>
            <p:nvPr/>
          </p:nvSpPr>
          <p:spPr>
            <a:xfrm>
              <a:off x="1462477" y="3581397"/>
              <a:ext cx="2503757" cy="179375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58607D-5972-41A8-AC33-E0387CD74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134" y="3733801"/>
              <a:ext cx="2334672" cy="1447800"/>
            </a:xfrm>
            <a:prstGeom prst="rect">
              <a:avLst/>
            </a:prstGeom>
          </p:spPr>
        </p:pic>
      </p:grpSp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43D9893E-9EC4-4198-B061-3ADD92055306}"/>
              </a:ext>
            </a:extLst>
          </p:cNvPr>
          <p:cNvSpPr/>
          <p:nvPr/>
        </p:nvSpPr>
        <p:spPr>
          <a:xfrm>
            <a:off x="5408612" y="1828800"/>
            <a:ext cx="6673140" cy="2743200"/>
          </a:xfrm>
          <a:prstGeom prst="flowChartAlternateProcess">
            <a:avLst/>
          </a:prstGeom>
          <a:noFill/>
          <a:ln w="38100">
            <a:solidFill>
              <a:srgbClr val="CC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55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genome-wide genetic distance from F</a:t>
            </a:r>
            <a:r>
              <a:rPr lang="en-US" sz="2000" dirty="0"/>
              <a:t>ST</a:t>
            </a:r>
            <a:endParaRPr lang="en-US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3FBC8573-9D79-4075-9086-CCA205CDB951}"/>
              </a:ext>
            </a:extLst>
          </p:cNvPr>
          <p:cNvSpPr/>
          <p:nvPr/>
        </p:nvSpPr>
        <p:spPr>
          <a:xfrm>
            <a:off x="7222664" y="5220928"/>
            <a:ext cx="123394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Fixation index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7D54E15C-3FBC-4B49-9961-E30226869191}"/>
              </a:ext>
            </a:extLst>
          </p:cNvPr>
          <p:cNvSpPr/>
          <p:nvPr/>
        </p:nvSpPr>
        <p:spPr>
          <a:xfrm rot="5400000">
            <a:off x="6125138" y="4617474"/>
            <a:ext cx="1447800" cy="747252"/>
          </a:xfrm>
          <a:prstGeom prst="bentUpArrow">
            <a:avLst>
              <a:gd name="adj1" fmla="val 19470"/>
              <a:gd name="adj2" fmla="val 23272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4729FD34-5E23-4809-B71B-C1291EA9C2F2}"/>
              </a:ext>
            </a:extLst>
          </p:cNvPr>
          <p:cNvSpPr/>
          <p:nvPr/>
        </p:nvSpPr>
        <p:spPr>
          <a:xfrm>
            <a:off x="10135470" y="3581397"/>
            <a:ext cx="18263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Genome-wide genetic distance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199AB941-8ED9-449C-83E6-4B09F77A7235}"/>
              </a:ext>
            </a:extLst>
          </p:cNvPr>
          <p:cNvSpPr/>
          <p:nvPr/>
        </p:nvSpPr>
        <p:spPr>
          <a:xfrm>
            <a:off x="9019510" y="4794499"/>
            <a:ext cx="16739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of </a:t>
            </a:r>
            <a:b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ratios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A1C29C23-1048-4F7E-B6C5-613545DC5AC4}"/>
              </a:ext>
            </a:extLst>
          </p:cNvPr>
          <p:cNvSpPr/>
          <p:nvPr/>
        </p:nvSpPr>
        <p:spPr>
          <a:xfrm>
            <a:off x="10693451" y="4763451"/>
            <a:ext cx="734961" cy="457478"/>
          </a:xfrm>
          <a:prstGeom prst="bentUpArrow">
            <a:avLst>
              <a:gd name="adj1" fmla="val 40316"/>
              <a:gd name="adj2" fmla="val 4631"/>
              <a:gd name="adj3" fmla="val 14249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B39AA35D-AFBF-4F36-BAB4-8FE1D3CF0C23}"/>
              </a:ext>
            </a:extLst>
          </p:cNvPr>
          <p:cNvSpPr/>
          <p:nvPr/>
        </p:nvSpPr>
        <p:spPr>
          <a:xfrm>
            <a:off x="10666411" y="4267197"/>
            <a:ext cx="940591" cy="1782104"/>
          </a:xfrm>
          <a:prstGeom prst="bentUpArrow">
            <a:avLst>
              <a:gd name="adj1" fmla="val 19483"/>
              <a:gd name="adj2" fmla="val 20663"/>
              <a:gd name="adj3" fmla="val 24351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9D63B8A-60AB-4967-B7B1-A29C277AF54E}"/>
              </a:ext>
            </a:extLst>
          </p:cNvPr>
          <p:cNvGrpSpPr/>
          <p:nvPr/>
        </p:nvGrpSpPr>
        <p:grpSpPr>
          <a:xfrm>
            <a:off x="8519331" y="4955457"/>
            <a:ext cx="500186" cy="1140544"/>
            <a:chOff x="1480583" y="3315928"/>
            <a:chExt cx="402878" cy="1369145"/>
          </a:xfrm>
        </p:grpSpPr>
        <p:sp>
          <p:nvSpPr>
            <p:cNvPr id="47" name="Arrow: Bent-Up 46">
              <a:extLst>
                <a:ext uri="{FF2B5EF4-FFF2-40B4-BE49-F238E27FC236}">
                  <a16:creationId xmlns:a16="http://schemas.microsoft.com/office/drawing/2014/main" id="{C13CD3AB-1310-4FFA-9D64-A5CC49CFB23F}"/>
                </a:ext>
              </a:extLst>
            </p:cNvPr>
            <p:cNvSpPr/>
            <p:nvPr/>
          </p:nvSpPr>
          <p:spPr>
            <a:xfrm rot="5400000">
              <a:off x="1321222" y="4133774"/>
              <a:ext cx="712841" cy="389758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6" name="Arrow: Bent-Up 45">
              <a:extLst>
                <a:ext uri="{FF2B5EF4-FFF2-40B4-BE49-F238E27FC236}">
                  <a16:creationId xmlns:a16="http://schemas.microsoft.com/office/drawing/2014/main" id="{846665C5-E62A-4F5D-B12A-5CCC320F0B4A}"/>
                </a:ext>
              </a:extLst>
            </p:cNvPr>
            <p:cNvSpPr/>
            <p:nvPr/>
          </p:nvSpPr>
          <p:spPr>
            <a:xfrm rot="5400000" flipH="1">
              <a:off x="1317606" y="3478905"/>
              <a:ext cx="728832" cy="402878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6EB7D651-FC85-43EF-B0C1-026665760960}"/>
              </a:ext>
            </a:extLst>
          </p:cNvPr>
          <p:cNvSpPr/>
          <p:nvPr/>
        </p:nvSpPr>
        <p:spPr>
          <a:xfrm>
            <a:off x="5484812" y="3429000"/>
            <a:ext cx="6629400" cy="3059060"/>
          </a:xfrm>
          <a:prstGeom prst="flowChartAlternateProcess">
            <a:avLst/>
          </a:prstGeom>
          <a:noFill/>
          <a:ln w="38100">
            <a:solidFill>
              <a:srgbClr val="CC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F413D2C-5C00-4072-9CFA-B69F2FD9368E}"/>
              </a:ext>
            </a:extLst>
          </p:cNvPr>
          <p:cNvSpPr/>
          <p:nvPr/>
        </p:nvSpPr>
        <p:spPr>
          <a:xfrm>
            <a:off x="8455748" y="5486400"/>
            <a:ext cx="199968" cy="15607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945423E1-AFD4-4048-8A3D-0FCEB6942424}"/>
              </a:ext>
            </a:extLst>
          </p:cNvPr>
          <p:cNvSpPr/>
          <p:nvPr/>
        </p:nvSpPr>
        <p:spPr>
          <a:xfrm>
            <a:off x="9019510" y="5638800"/>
            <a:ext cx="167394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Ratio of averages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21D8A667-D233-4CB0-99DB-322A2B30A800}"/>
              </a:ext>
            </a:extLst>
          </p:cNvPr>
          <p:cNvSpPr txBox="1">
            <a:spLocks/>
          </p:cNvSpPr>
          <p:nvPr/>
        </p:nvSpPr>
        <p:spPr>
          <a:xfrm>
            <a:off x="5561012" y="2207340"/>
            <a:ext cx="3934011" cy="1274661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Obtain genome-wide F</a:t>
            </a:r>
            <a:r>
              <a:rPr lang="en-US" sz="1400" dirty="0"/>
              <a:t>ST</a:t>
            </a:r>
            <a:r>
              <a:rPr lang="en-US" sz="2000" dirty="0"/>
              <a:t> by taking the average across all loci.</a:t>
            </a:r>
            <a:endParaRPr lang="en-CA" sz="2000" dirty="0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C72828A-F824-4A6C-AC31-FCC43E560FC6}"/>
              </a:ext>
            </a:extLst>
          </p:cNvPr>
          <p:cNvSpPr txBox="1">
            <a:spLocks/>
          </p:cNvSpPr>
          <p:nvPr/>
        </p:nvSpPr>
        <p:spPr>
          <a:xfrm>
            <a:off x="6704012" y="1626496"/>
            <a:ext cx="4416552" cy="866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of ratios</a:t>
            </a:r>
            <a:endParaRPr lang="en-CA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A41376-07D9-4265-B2F4-07B80104E5E1}"/>
              </a:ext>
            </a:extLst>
          </p:cNvPr>
          <p:cNvGrpSpPr/>
          <p:nvPr/>
        </p:nvGrpSpPr>
        <p:grpSpPr>
          <a:xfrm>
            <a:off x="9571223" y="1904998"/>
            <a:ext cx="2118852" cy="1219201"/>
            <a:chOff x="2132012" y="4038599"/>
            <a:chExt cx="2118852" cy="121920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C5E83F4-46D1-4703-BC66-0ED4BAE3BB98}"/>
                </a:ext>
              </a:extLst>
            </p:cNvPr>
            <p:cNvSpPr/>
            <p:nvPr/>
          </p:nvSpPr>
          <p:spPr>
            <a:xfrm>
              <a:off x="2132012" y="4038599"/>
              <a:ext cx="2118852" cy="121920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A4F32A-F508-4B54-823A-3DE102DE0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5886" y="4082148"/>
              <a:ext cx="1990725" cy="113210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9">
                <a:extLst>
                  <a:ext uri="{FF2B5EF4-FFF2-40B4-BE49-F238E27FC236}">
                    <a16:creationId xmlns:a16="http://schemas.microsoft.com/office/drawing/2014/main" id="{B7D6FC05-7CEC-43E3-B3DD-D624C123E4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9660" y="2176595"/>
                <a:ext cx="4492752" cy="223192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74320" indent="-27432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tx2"/>
                  </a:buClr>
                  <a:buSzPct val="80000"/>
                  <a:buFont typeface="Wingdings 3" panose="05040102010807070707" pitchFamily="18" charset="2"/>
                  <a:buChar char="u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576072" indent="-27432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2"/>
                  </a:buClr>
                  <a:buSzPct val="100000"/>
                  <a:buFont typeface="Wingdings 3" panose="05040102010807070707" pitchFamily="18" charset="2"/>
                  <a:buChar char="u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804672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2"/>
                  </a:buClr>
                  <a:buSzPct val="80000"/>
                  <a:buFont typeface="Wingdings 3" panose="05040102010807070707" pitchFamily="18" charset="2"/>
                  <a:buChar char="u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033272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2"/>
                  </a:buClr>
                  <a:buSzPct val="100000"/>
                  <a:buFont typeface="Wingdings 3" panose="05040102010807070707" pitchFamily="18" charset="2"/>
                  <a:buChar char="u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261872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2"/>
                  </a:buClr>
                  <a:buSzPct val="100000"/>
                  <a:buFont typeface="Wingdings 3" panose="05040102010807070707" pitchFamily="18" charset="2"/>
                  <a:buChar char="u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490472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2"/>
                  </a:buClr>
                  <a:buSzPct val="100000"/>
                  <a:buFont typeface="Wingdings 3" panose="05040102010807070707" pitchFamily="18" charset="2"/>
                  <a:buChar char="u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1719072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2"/>
                  </a:buClr>
                  <a:buSzPct val="80000"/>
                  <a:buFont typeface="Wingdings 3" panose="05040102010807070707" pitchFamily="18" charset="2"/>
                  <a:buChar char="u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1947672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2"/>
                  </a:buClr>
                  <a:buSzPct val="100000"/>
                  <a:buFont typeface="Wingdings 3" panose="05040102010807070707" pitchFamily="18" charset="2"/>
                  <a:buChar char="u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8pPr>
                <a:lvl9pPr marL="2176272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tx2"/>
                  </a:buClr>
                  <a:buSzPct val="80000"/>
                  <a:buFont typeface="Wingdings 3" panose="05040102010807070707" pitchFamily="18" charset="2"/>
                  <a:buChar char="u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000" dirty="0"/>
                  <a:t>Calculate vari</a:t>
                </a:r>
                <a:r>
                  <a:rPr lang="en-US" sz="2000" dirty="0">
                    <a:latin typeface="+mj-lt"/>
                  </a:rPr>
                  <a:t>ance and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bar>
                  </m:oMath>
                </a14:m>
                <a:r>
                  <a:rPr lang="en-CA" sz="2000" dirty="0">
                    <a:latin typeface="+mj-lt"/>
                  </a:rPr>
                  <a:t> at each locus.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CA" sz="2000" dirty="0">
                    <a:latin typeface="+mj-lt"/>
                  </a:rPr>
                  <a:t>Average variances and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bar>
                  </m:oMath>
                </a14:m>
                <a:r>
                  <a:rPr lang="en-CA" sz="2000" dirty="0"/>
                  <a:t> values across all loci.</a:t>
                </a:r>
              </a:p>
              <a:p>
                <a:pPr>
                  <a:lnSpc>
                    <a:spcPct val="100000"/>
                  </a:lnSpc>
                </a:pPr>
                <a:r>
                  <a:rPr lang="en-CA" sz="2000" dirty="0">
                    <a:latin typeface="+mj-lt"/>
                  </a:rPr>
                  <a:t>Calculate a new F</a:t>
                </a:r>
                <a:r>
                  <a:rPr lang="en-CA" sz="1400" dirty="0">
                    <a:latin typeface="+mj-lt"/>
                  </a:rPr>
                  <a:t>ST</a:t>
                </a:r>
                <a:r>
                  <a:rPr lang="en-CA" sz="2000" dirty="0">
                    <a:latin typeface="+mj-lt"/>
                  </a:rPr>
                  <a:t> value from the averages.</a:t>
                </a:r>
              </a:p>
            </p:txBody>
          </p:sp>
        </mc:Choice>
        <mc:Fallback xmlns="">
          <p:sp>
            <p:nvSpPr>
              <p:cNvPr id="53" name="Content Placeholder 9">
                <a:extLst>
                  <a:ext uri="{FF2B5EF4-FFF2-40B4-BE49-F238E27FC236}">
                    <a16:creationId xmlns:a16="http://schemas.microsoft.com/office/drawing/2014/main" id="{B7D6FC05-7CEC-43E3-B3DD-D624C123E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60" y="2176595"/>
                <a:ext cx="4492752" cy="2231923"/>
              </a:xfrm>
              <a:prstGeom prst="rect">
                <a:avLst/>
              </a:prstGeom>
              <a:blipFill>
                <a:blip r:embed="rId6"/>
                <a:stretch>
                  <a:fillRect l="-678" t="-1366" r="-4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771C9897-08A5-4CC7-A974-9890884BEBEA}"/>
              </a:ext>
            </a:extLst>
          </p:cNvPr>
          <p:cNvSpPr txBox="1">
            <a:spLocks/>
          </p:cNvSpPr>
          <p:nvPr/>
        </p:nvSpPr>
        <p:spPr>
          <a:xfrm>
            <a:off x="1903412" y="1629698"/>
            <a:ext cx="4416552" cy="762000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Ratio of averages</a:t>
            </a:r>
            <a:endParaRPr lang="en-CA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6E02B6-6E85-41C5-9FFF-2DE6F18B0DEE}"/>
              </a:ext>
            </a:extLst>
          </p:cNvPr>
          <p:cNvGrpSpPr/>
          <p:nvPr/>
        </p:nvGrpSpPr>
        <p:grpSpPr>
          <a:xfrm>
            <a:off x="1293811" y="4408518"/>
            <a:ext cx="3812553" cy="1914259"/>
            <a:chOff x="912812" y="3276600"/>
            <a:chExt cx="4140990" cy="220369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B512AEB-8998-42A3-BC62-9EF92F697B62}"/>
                </a:ext>
              </a:extLst>
            </p:cNvPr>
            <p:cNvSpPr/>
            <p:nvPr/>
          </p:nvSpPr>
          <p:spPr>
            <a:xfrm>
              <a:off x="912812" y="3276600"/>
              <a:ext cx="4140990" cy="22036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621235-67AD-4C08-92AC-8888994A3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5817" y="3385448"/>
              <a:ext cx="3852012" cy="10332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A2B2BA-E0D5-434E-B3F2-0565935A6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47392" y="4418670"/>
              <a:ext cx="1833341" cy="919343"/>
            </a:xfrm>
            <a:prstGeom prst="rect">
              <a:avLst/>
            </a:prstGeom>
          </p:spPr>
        </p:pic>
      </p:grp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C896EE41-B7E9-4A92-B1DC-52E8654D2A2C}"/>
              </a:ext>
            </a:extLst>
          </p:cNvPr>
          <p:cNvSpPr/>
          <p:nvPr/>
        </p:nvSpPr>
        <p:spPr>
          <a:xfrm>
            <a:off x="5637212" y="3583858"/>
            <a:ext cx="18263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genetic </a:t>
            </a:r>
            <a:b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distances per locus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854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3F40A-6AA0-4EA7-ADD1-721547B3F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524998" cy="426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process was performed between all possible pairs of subpopulations to obtain a 26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× 26 matrix for each frequency measure (SNP, variation, and total-variation) and each statistical method (variance and F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 square matrices as heat-maps using R.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Compare heat-maps and select the superior method &amp; measure.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Perform clustering on the chosen matrix and plot the results as a dendrogram.</a:t>
            </a:r>
            <a:b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Also, construct a 5 × 5 matrix for super-populations using the chosen method &amp; measure.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pairwise genetic distances</a:t>
            </a:r>
          </a:p>
        </p:txBody>
      </p:sp>
    </p:spTree>
    <p:extLst>
      <p:ext uri="{BB962C8B-B14F-4D97-AF65-F5344CB8AC3E}">
        <p14:creationId xmlns:p14="http://schemas.microsoft.com/office/powerpoint/2010/main" val="117548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 pressure="51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3F036DA-F526-48B8-A6DB-31F550F0D9AC}"/>
              </a:ext>
            </a:extLst>
          </p:cNvPr>
          <p:cNvSpPr txBox="1">
            <a:spLocks/>
          </p:cNvSpPr>
          <p:nvPr/>
        </p:nvSpPr>
        <p:spPr>
          <a:xfrm>
            <a:off x="1522413" y="1905000"/>
            <a:ext cx="6019799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000" dirty="0"/>
              <a:t>Results</a:t>
            </a:r>
            <a:endParaRPr lang="en-US" sz="6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ACF449-9C69-4834-93CC-282E44D8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Pairwise Degree of Variation</a:t>
            </a:r>
          </a:p>
        </p:txBody>
      </p:sp>
    </p:spTree>
    <p:extLst>
      <p:ext uri="{BB962C8B-B14F-4D97-AF65-F5344CB8AC3E}">
        <p14:creationId xmlns:p14="http://schemas.microsoft.com/office/powerpoint/2010/main" val="384766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731968-BC20-47AE-AE30-DC9F9FFED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3616043" cy="42672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Under-estimation of genetic distances when using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of ratios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Therefore, “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Ratio of averages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was chosen as the method of choice for the rest of the study.</a:t>
            </a: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Genome-wide F</a:t>
            </a:r>
            <a:r>
              <a:rPr lang="en-US" sz="2200" dirty="0"/>
              <a:t>ST</a:t>
            </a:r>
            <a:r>
              <a:rPr lang="en-US" dirty="0"/>
              <a:t> estimates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2B3B69-5730-40CC-A285-CFAFDAC4AB3E}"/>
              </a:ext>
            </a:extLst>
          </p:cNvPr>
          <p:cNvGrpSpPr/>
          <p:nvPr/>
        </p:nvGrpSpPr>
        <p:grpSpPr>
          <a:xfrm>
            <a:off x="5256212" y="1981200"/>
            <a:ext cx="6553200" cy="4114800"/>
            <a:chOff x="5185568" y="2438400"/>
            <a:chExt cx="6553200" cy="4114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3C4434-DDD2-43A3-B990-A2FE63CFDAE0}"/>
                </a:ext>
              </a:extLst>
            </p:cNvPr>
            <p:cNvSpPr/>
            <p:nvPr/>
          </p:nvSpPr>
          <p:spPr>
            <a:xfrm>
              <a:off x="5185568" y="2438400"/>
              <a:ext cx="6553200" cy="411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43F5DA-5CC4-4FE9-8915-00B6B933D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2679" y="2912745"/>
              <a:ext cx="6458978" cy="352395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A821A3-16CC-470A-A1B2-A12971F7DDA3}"/>
                </a:ext>
              </a:extLst>
            </p:cNvPr>
            <p:cNvSpPr txBox="1"/>
            <p:nvPr/>
          </p:nvSpPr>
          <p:spPr>
            <a:xfrm>
              <a:off x="5942012" y="2571113"/>
              <a:ext cx="243840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Ratio of averages</a:t>
              </a:r>
              <a:endParaRPr lang="en-CA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8F9627-AD92-4339-9AAD-A9D0B8B105D3}"/>
                </a:ext>
              </a:extLst>
            </p:cNvPr>
            <p:cNvSpPr txBox="1"/>
            <p:nvPr/>
          </p:nvSpPr>
          <p:spPr>
            <a:xfrm>
              <a:off x="8740636" y="2571113"/>
              <a:ext cx="243840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Average of ratios</a:t>
              </a:r>
              <a:endParaRPr lang="en-CA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0124C1-F3F8-4C64-BA68-0AA7DC003907}"/>
              </a:ext>
            </a:extLst>
          </p:cNvPr>
          <p:cNvGrpSpPr/>
          <p:nvPr/>
        </p:nvGrpSpPr>
        <p:grpSpPr>
          <a:xfrm>
            <a:off x="5704402" y="2077923"/>
            <a:ext cx="380998" cy="483778"/>
            <a:chOff x="1315107" y="748835"/>
            <a:chExt cx="971550" cy="1361440"/>
          </a:xfrm>
        </p:grpSpPr>
        <p:sp>
          <p:nvSpPr>
            <p:cNvPr id="15" name="Diagonal Stripe 14">
              <a:extLst>
                <a:ext uri="{FF2B5EF4-FFF2-40B4-BE49-F238E27FC236}">
                  <a16:creationId xmlns:a16="http://schemas.microsoft.com/office/drawing/2014/main" id="{F0E083F9-0449-42B2-AB6E-D588BAEA5BE7}"/>
                </a:ext>
              </a:extLst>
            </p:cNvPr>
            <p:cNvSpPr/>
            <p:nvPr/>
          </p:nvSpPr>
          <p:spPr>
            <a:xfrm>
              <a:off x="1705632" y="748835"/>
              <a:ext cx="581025" cy="1361440"/>
            </a:xfrm>
            <a:prstGeom prst="diagStripe">
              <a:avLst>
                <a:gd name="adj" fmla="val 6959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sp>
          <p:nvSpPr>
            <p:cNvPr id="16" name="Diagonal Stripe 15">
              <a:extLst>
                <a:ext uri="{FF2B5EF4-FFF2-40B4-BE49-F238E27FC236}">
                  <a16:creationId xmlns:a16="http://schemas.microsoft.com/office/drawing/2014/main" id="{1F16FF0C-1E5C-495D-B69A-D2102016EC58}"/>
                </a:ext>
              </a:extLst>
            </p:cNvPr>
            <p:cNvSpPr/>
            <p:nvPr/>
          </p:nvSpPr>
          <p:spPr>
            <a:xfrm flipH="1">
              <a:off x="1315107" y="1310810"/>
              <a:ext cx="390525" cy="794385"/>
            </a:xfrm>
            <a:prstGeom prst="diagStripe">
              <a:avLst>
                <a:gd name="adj" fmla="val 5239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</p:grp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6F6AE23-31EA-4B60-9C8E-E9741D86BA9F}"/>
              </a:ext>
            </a:extLst>
          </p:cNvPr>
          <p:cNvSpPr/>
          <p:nvPr/>
        </p:nvSpPr>
        <p:spPr>
          <a:xfrm>
            <a:off x="8329942" y="1938811"/>
            <a:ext cx="609600" cy="762002"/>
          </a:xfrm>
          <a:prstGeom prst="mathMultiply">
            <a:avLst/>
          </a:prstGeom>
          <a:solidFill>
            <a:srgbClr val="C00000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8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51668" y="304800"/>
            <a:ext cx="4680744" cy="701675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Pairwise genetic distances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4F313175-A0CB-45D5-BE2E-190CA378901F}"/>
              </a:ext>
            </a:extLst>
          </p:cNvPr>
          <p:cNvSpPr txBox="1">
            <a:spLocks/>
          </p:cNvSpPr>
          <p:nvPr/>
        </p:nvSpPr>
        <p:spPr>
          <a:xfrm>
            <a:off x="303211" y="1143000"/>
            <a:ext cx="5791201" cy="5410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" u="sng" dirty="0">
                <a:latin typeface="+mj-lt"/>
              </a:rPr>
              <a:t>Variance vs. F</a:t>
            </a:r>
            <a:r>
              <a:rPr lang="en-US" sz="1400" u="sng" dirty="0">
                <a:latin typeface="+mj-lt"/>
              </a:rPr>
              <a:t>ST</a:t>
            </a:r>
            <a:r>
              <a:rPr lang="en-US" sz="2000" u="sng" dirty="0">
                <a:latin typeface="+mj-lt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+mj-lt"/>
              </a:rPr>
              <a:t>Variance and F</a:t>
            </a:r>
            <a:r>
              <a:rPr lang="en-US" sz="1200" dirty="0">
                <a:latin typeface="+mj-lt"/>
              </a:rPr>
              <a:t>ST</a:t>
            </a:r>
            <a:r>
              <a:rPr lang="en-US" sz="1800" dirty="0">
                <a:latin typeface="+mj-lt"/>
              </a:rPr>
              <a:t> plots seem to agree/correlate with each other.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+mj-lt"/>
              </a:rPr>
              <a:t>However, F</a:t>
            </a:r>
            <a:r>
              <a:rPr lang="en-US" sz="1200" dirty="0">
                <a:latin typeface="+mj-lt"/>
              </a:rPr>
              <a:t>ST</a:t>
            </a:r>
            <a:r>
              <a:rPr lang="en-US" sz="1800" dirty="0">
                <a:latin typeface="+mj-lt"/>
              </a:rPr>
              <a:t> takes into account the size of each subpopulation, and hence, it is a more accurate method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+mj-lt"/>
              </a:rPr>
              <a:t>Therefore, F</a:t>
            </a:r>
            <a:r>
              <a:rPr lang="en-US" sz="1200" dirty="0">
                <a:latin typeface="+mj-lt"/>
              </a:rPr>
              <a:t>ST</a:t>
            </a:r>
            <a:r>
              <a:rPr lang="en-US" sz="1800" dirty="0">
                <a:latin typeface="+mj-lt"/>
              </a:rPr>
              <a:t> was chosen as the statistical method of choice for estimating genetic distance.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u="sng" dirty="0">
                <a:latin typeface="+mj-lt"/>
              </a:rPr>
              <a:t>S</a:t>
            </a:r>
            <a:r>
              <a:rPr lang="en-CA" sz="2000" u="sng" dirty="0">
                <a:latin typeface="+mj-lt"/>
              </a:rPr>
              <a:t>NP vs. variation vs. total-variation frequencies: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+mj-lt"/>
              </a:rPr>
              <a:t>Again, these three measures agree with each other.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latin typeface="+mj-lt"/>
              </a:rPr>
              <a:t>Variation and total-variation seem to emphasize the genetic distances.</a:t>
            </a:r>
          </a:p>
          <a:p>
            <a:pPr lvl="1">
              <a:lnSpc>
                <a:spcPct val="100000"/>
              </a:lnSpc>
            </a:pPr>
            <a:r>
              <a:rPr lang="en-CA" sz="1800" dirty="0">
                <a:latin typeface="+mj-lt"/>
              </a:rPr>
              <a:t>However, since SNP frequencies is a more accurate measure of genetic distance and the ultimate goal of this study is to find characteristic SNPs, SNP frequencies was chosen as the measure of choice.</a:t>
            </a:r>
            <a:endParaRPr lang="en-US" sz="1800" dirty="0">
              <a:latin typeface="+mj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D53CA9-8AFB-4C0C-AD31-D4D8751B432F}"/>
              </a:ext>
            </a:extLst>
          </p:cNvPr>
          <p:cNvGrpSpPr/>
          <p:nvPr/>
        </p:nvGrpSpPr>
        <p:grpSpPr>
          <a:xfrm>
            <a:off x="6246812" y="228600"/>
            <a:ext cx="5410200" cy="6477000"/>
            <a:chOff x="6246812" y="228600"/>
            <a:chExt cx="5410200" cy="6477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3C4434-DDD2-43A3-B990-A2FE63CFDAE0}"/>
                </a:ext>
              </a:extLst>
            </p:cNvPr>
            <p:cNvSpPr/>
            <p:nvPr/>
          </p:nvSpPr>
          <p:spPr>
            <a:xfrm>
              <a:off x="6246812" y="228600"/>
              <a:ext cx="5410200" cy="6477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96EF35-CDDA-4F20-8187-BE6BF2039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6781" y="680484"/>
              <a:ext cx="2669969" cy="59638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A6A783-5452-4383-BC3D-6EF1C117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3748" y="680483"/>
              <a:ext cx="2643033" cy="59770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BEFD47-179D-465E-9623-61569F7BA968}"/>
                </a:ext>
              </a:extLst>
            </p:cNvPr>
            <p:cNvSpPr txBox="1"/>
            <p:nvPr/>
          </p:nvSpPr>
          <p:spPr>
            <a:xfrm>
              <a:off x="6682348" y="244331"/>
              <a:ext cx="1825831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Variance</a:t>
              </a:r>
              <a:endParaRPr lang="en-CA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FBE256-37B1-4C03-890E-8CD2CF822C6C}"/>
                </a:ext>
              </a:extLst>
            </p:cNvPr>
            <p:cNvSpPr txBox="1"/>
            <p:nvPr/>
          </p:nvSpPr>
          <p:spPr>
            <a:xfrm>
              <a:off x="9375465" y="244331"/>
              <a:ext cx="175260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</a:t>
              </a:r>
              <a:r>
                <a:rPr lang="en-US" sz="1200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</a:t>
              </a:r>
              <a:endParaRPr lang="en-CA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3A50A5D3-B1BE-4C5F-900E-B0505D03680A}"/>
              </a:ext>
            </a:extLst>
          </p:cNvPr>
          <p:cNvSpPr/>
          <p:nvPr/>
        </p:nvSpPr>
        <p:spPr>
          <a:xfrm>
            <a:off x="8990012" y="632465"/>
            <a:ext cx="1981200" cy="2034535"/>
          </a:xfrm>
          <a:prstGeom prst="flowChartAlternateProcess">
            <a:avLst/>
          </a:prstGeom>
          <a:noFill/>
          <a:ln w="38100">
            <a:solidFill>
              <a:srgbClr val="CC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706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420E06-442F-488E-AD9F-E2B107F2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Heat-map of genetic distances</a:t>
            </a:r>
            <a:endParaRPr lang="en-CA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088DDF4D-1949-4D69-BA83-D1C634E909DD}"/>
              </a:ext>
            </a:extLst>
          </p:cNvPr>
          <p:cNvSpPr txBox="1">
            <a:spLocks/>
          </p:cNvSpPr>
          <p:nvPr/>
        </p:nvSpPr>
        <p:spPr>
          <a:xfrm>
            <a:off x="1522414" y="1828800"/>
            <a:ext cx="6629398" cy="434340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CA" sz="2000" dirty="0"/>
              <a:t>The genetic distance of members of the same super-population is very low.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</a:t>
            </a:r>
            <a:r>
              <a:rPr lang="en-CA" sz="2000" dirty="0" err="1"/>
              <a:t>frican</a:t>
            </a:r>
            <a:r>
              <a:rPr lang="en-CA" sz="2000" dirty="0"/>
              <a:t> subpopulations have the highest genetic distances.</a:t>
            </a:r>
            <a:endParaRPr lang="en-CA" sz="2000" dirty="0">
              <a:latin typeface="+mj-lt"/>
            </a:endParaRPr>
          </a:p>
          <a:p>
            <a:pPr marL="273050" indent="-273050">
              <a:lnSpc>
                <a:spcPct val="100000"/>
              </a:lnSpc>
              <a:tabLst>
                <a:tab pos="5829300" algn="l"/>
              </a:tabLst>
            </a:pPr>
            <a:r>
              <a:rPr lang="en-CA" sz="2000" dirty="0">
                <a:latin typeface="+mj-lt"/>
              </a:rPr>
              <a:t>Americans, Europeans, and South Asians are close to each other. </a:t>
            </a:r>
          </a:p>
          <a:p>
            <a:pPr marL="273050" indent="-273050">
              <a:lnSpc>
                <a:spcPct val="100000"/>
              </a:lnSpc>
              <a:tabLst>
                <a:tab pos="5829300" algn="l"/>
              </a:tabLst>
            </a:pPr>
            <a:r>
              <a:rPr lang="en-CA" sz="2000" dirty="0">
                <a:latin typeface="+mj-lt"/>
              </a:rPr>
              <a:t>East Asians are considerably different than all other subpopulations, but they are the closest to South Asians.</a:t>
            </a:r>
          </a:p>
          <a:p>
            <a:pPr marL="273050" indent="-273050">
              <a:lnSpc>
                <a:spcPct val="100000"/>
              </a:lnSpc>
              <a:tabLst>
                <a:tab pos="5829300" algn="l"/>
              </a:tabLst>
            </a:pPr>
            <a:r>
              <a:rPr lang="en-CA" sz="2000" dirty="0">
                <a:latin typeface="+mj-lt"/>
              </a:rPr>
              <a:t>The highest FST value (</a:t>
            </a:r>
            <a:r>
              <a:rPr lang="en-CA" sz="2000" dirty="0">
                <a:latin typeface="Century Gothic" panose="020B0502020202020204" pitchFamily="34" charset="0"/>
              </a:rPr>
              <a:t>~</a:t>
            </a:r>
            <a:r>
              <a:rPr lang="en-CA" sz="2000" dirty="0">
                <a:latin typeface="+mj-lt"/>
              </a:rPr>
              <a:t>0.061) occurred between the African subpopulation ESN and the East Asian subpopulation CDX.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A13FC6-E070-4A40-8EAD-4E38131F7322}"/>
              </a:ext>
            </a:extLst>
          </p:cNvPr>
          <p:cNvGrpSpPr/>
          <p:nvPr/>
        </p:nvGrpSpPr>
        <p:grpSpPr>
          <a:xfrm>
            <a:off x="8380412" y="838200"/>
            <a:ext cx="3411293" cy="5562600"/>
            <a:chOff x="8151812" y="533400"/>
            <a:chExt cx="3411293" cy="5562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91C682-6210-4595-B3E0-C3678183860E}"/>
                </a:ext>
              </a:extLst>
            </p:cNvPr>
            <p:cNvSpPr/>
            <p:nvPr/>
          </p:nvSpPr>
          <p:spPr>
            <a:xfrm>
              <a:off x="8151812" y="533400"/>
              <a:ext cx="3352800" cy="5562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3" name="Picture 2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5104B759-6178-4609-85E2-F7CC716BB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225" y="609600"/>
              <a:ext cx="2984187" cy="2766796"/>
            </a:xfrm>
            <a:prstGeom prst="rect">
              <a:avLst/>
            </a:prstGeom>
          </p:spPr>
        </p:pic>
        <p:pic>
          <p:nvPicPr>
            <p:cNvPr id="24" name="Picture 2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0E1975AE-1206-4E1C-8BED-9C4BF99B6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903" y="3452596"/>
              <a:ext cx="3358202" cy="2643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39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 trans="40000" smoothness="4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pPr lvl="1"/>
            <a:r>
              <a:rPr lang="en-US" dirty="0"/>
              <a:t>Pairwise degree of variation</a:t>
            </a:r>
          </a:p>
          <a:p>
            <a:pPr lvl="1"/>
            <a:r>
              <a:rPr lang="en-US" dirty="0"/>
              <a:t>Clustering &amp; dendrogram</a:t>
            </a:r>
          </a:p>
          <a:p>
            <a:pPr lvl="1"/>
            <a:r>
              <a:rPr lang="en-US" dirty="0"/>
              <a:t>Characteristic SNPs</a:t>
            </a:r>
          </a:p>
          <a:p>
            <a:r>
              <a:rPr lang="en-US" dirty="0"/>
              <a:t>Questions &amp; Discussion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  <a:p>
            <a:pPr lvl="1"/>
            <a:r>
              <a:rPr lang="en-US" dirty="0"/>
              <a:t>Objective</a:t>
            </a:r>
          </a:p>
          <a:p>
            <a:pPr lvl="1"/>
            <a:r>
              <a:rPr lang="en-US" dirty="0"/>
              <a:t>Results</a:t>
            </a:r>
          </a:p>
          <a:p>
            <a:r>
              <a:rPr lang="en-US" dirty="0"/>
              <a:t>Materials and Methods</a:t>
            </a:r>
          </a:p>
          <a:p>
            <a:pPr lvl="1"/>
            <a:r>
              <a:rPr lang="en-US" dirty="0"/>
              <a:t>Finding genetic variations</a:t>
            </a:r>
          </a:p>
          <a:p>
            <a:pPr lvl="1"/>
            <a:r>
              <a:rPr lang="en-US" dirty="0"/>
              <a:t>Estimating degree of variation</a:t>
            </a:r>
          </a:p>
          <a:p>
            <a:pPr lvl="1"/>
            <a:r>
              <a:rPr lang="en-US" dirty="0"/>
              <a:t>Finding characteristic SNPs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9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4724398" cy="4267200"/>
          </a:xfrm>
        </p:spPr>
        <p:txBody>
          <a:bodyPr/>
          <a:lstStyle/>
          <a:p>
            <a:r>
              <a:rPr lang="en-US" dirty="0"/>
              <a:t>The subpopulations were then clustered based on their genetic distances.</a:t>
            </a:r>
          </a:p>
          <a:p>
            <a:r>
              <a:rPr lang="en-US" dirty="0"/>
              <a:t>A dendrogram of the results was constructed. </a:t>
            </a:r>
          </a:p>
          <a:p>
            <a:r>
              <a:rPr lang="en-US" dirty="0"/>
              <a:t>All subpopulations were clustered in their appropriate super-population, as expected, with the exception of PEL.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&amp; dendrogram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597FF2-C33F-452E-A462-971F7EE3FE39}"/>
              </a:ext>
            </a:extLst>
          </p:cNvPr>
          <p:cNvGrpSpPr/>
          <p:nvPr/>
        </p:nvGrpSpPr>
        <p:grpSpPr>
          <a:xfrm>
            <a:off x="7237412" y="609600"/>
            <a:ext cx="4038600" cy="5867400"/>
            <a:chOff x="7237412" y="1676400"/>
            <a:chExt cx="3124200" cy="4800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D54860-C116-46EA-B57D-442368B5EA65}"/>
                </a:ext>
              </a:extLst>
            </p:cNvPr>
            <p:cNvSpPr/>
            <p:nvPr/>
          </p:nvSpPr>
          <p:spPr>
            <a:xfrm>
              <a:off x="7237412" y="1676400"/>
              <a:ext cx="3124200" cy="4800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4DE61F-4D39-4CDC-A4F1-F2431BFA8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63" r="1968"/>
            <a:stretch/>
          </p:blipFill>
          <p:spPr>
            <a:xfrm>
              <a:off x="7313613" y="1751331"/>
              <a:ext cx="3017196" cy="2363470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2509BC-4D83-46D7-9D33-144B57B2B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2063" y="4159507"/>
              <a:ext cx="2920295" cy="2272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55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 pressure="51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3F036DA-F526-48B8-A6DB-31F550F0D9AC}"/>
              </a:ext>
            </a:extLst>
          </p:cNvPr>
          <p:cNvSpPr txBox="1">
            <a:spLocks/>
          </p:cNvSpPr>
          <p:nvPr/>
        </p:nvSpPr>
        <p:spPr>
          <a:xfrm>
            <a:off x="1522413" y="1905000"/>
            <a:ext cx="6019799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000" dirty="0"/>
              <a:t>Materials </a:t>
            </a:r>
            <a:br>
              <a:rPr lang="en-CA" sz="6000" dirty="0"/>
            </a:br>
            <a:r>
              <a:rPr lang="en-CA" sz="6000" dirty="0"/>
              <a:t>&amp;  </a:t>
            </a:r>
            <a:br>
              <a:rPr lang="en-CA" sz="6000" dirty="0"/>
            </a:br>
            <a:r>
              <a:rPr lang="en-CA" sz="6000" dirty="0"/>
              <a:t>Methods</a:t>
            </a:r>
            <a:endParaRPr lang="en-US" sz="6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ACF449-9C69-4834-93CC-282E44D8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 Characteristic SNPs</a:t>
            </a:r>
          </a:p>
        </p:txBody>
      </p:sp>
    </p:spTree>
    <p:extLst>
      <p:ext uri="{BB962C8B-B14F-4D97-AF65-F5344CB8AC3E}">
        <p14:creationId xmlns:p14="http://schemas.microsoft.com/office/powerpoint/2010/main" val="151845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420E06-442F-488E-AD9F-E2B107F2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characteristic SNPs</a:t>
            </a:r>
            <a:endParaRPr lang="en-CA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3BEE7451-F184-4D14-8282-343CB591CA75}"/>
              </a:ext>
            </a:extLst>
          </p:cNvPr>
          <p:cNvSpPr txBox="1">
            <a:spLocks/>
          </p:cNvSpPr>
          <p:nvPr/>
        </p:nvSpPr>
        <p:spPr>
          <a:xfrm>
            <a:off x="1522412" y="1676400"/>
            <a:ext cx="6781800" cy="98765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b="1" u="sng" dirty="0"/>
              <a:t>Definition:</a:t>
            </a:r>
            <a:r>
              <a:rPr lang="en-CA" sz="2000" dirty="0"/>
              <a:t> SNPs that are unique to certain populations, and hence, may have emerged as a result of positive selection.</a:t>
            </a:r>
            <a:endParaRPr lang="en-CA" sz="2000" dirty="0">
              <a:latin typeface="+mj-lt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19445CE7-17B9-4605-9204-8C49F48440F9}"/>
              </a:ext>
            </a:extLst>
          </p:cNvPr>
          <p:cNvSpPr/>
          <p:nvPr/>
        </p:nvSpPr>
        <p:spPr>
          <a:xfrm>
            <a:off x="150812" y="2430262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9BF80F9-CBB1-4E91-AE82-87C9A690D412}"/>
              </a:ext>
            </a:extLst>
          </p:cNvPr>
          <p:cNvSpPr/>
          <p:nvPr/>
        </p:nvSpPr>
        <p:spPr>
          <a:xfrm>
            <a:off x="197675" y="2476963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results.tsv</a:t>
            </a:r>
            <a:endParaRPr lang="en-CA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364CA445-FAAC-435F-97A2-7C8C020A350D}"/>
              </a:ext>
            </a:extLst>
          </p:cNvPr>
          <p:cNvSpPr/>
          <p:nvPr/>
        </p:nvSpPr>
        <p:spPr>
          <a:xfrm>
            <a:off x="3578895" y="2450801"/>
            <a:ext cx="1448718" cy="731808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Estimate degree of variation in frequency per SNP</a:t>
            </a:r>
            <a:endParaRPr lang="en-CA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90C6F6F8-B669-4DC4-AB29-6A7BA9878E61}"/>
              </a:ext>
            </a:extLst>
          </p:cNvPr>
          <p:cNvSpPr/>
          <p:nvPr/>
        </p:nvSpPr>
        <p:spPr>
          <a:xfrm>
            <a:off x="7367033" y="2362200"/>
            <a:ext cx="1784008" cy="90901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Median of all F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values of each population for a single SNP </a:t>
            </a:r>
            <a:endParaRPr lang="en-CA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B7A24A33-E60E-4946-9F98-5BD39A47BD66}"/>
              </a:ext>
            </a:extLst>
          </p:cNvPr>
          <p:cNvSpPr/>
          <p:nvPr/>
        </p:nvSpPr>
        <p:spPr>
          <a:xfrm>
            <a:off x="1871593" y="2562688"/>
            <a:ext cx="1174819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SNP frequency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755E147-835A-44ED-90A9-30ED3B42689B}"/>
              </a:ext>
            </a:extLst>
          </p:cNvPr>
          <p:cNvSpPr/>
          <p:nvPr/>
        </p:nvSpPr>
        <p:spPr>
          <a:xfrm>
            <a:off x="1363275" y="2629366"/>
            <a:ext cx="504542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0E56264A-B7D4-41DE-9A7A-1735205C5426}"/>
              </a:ext>
            </a:extLst>
          </p:cNvPr>
          <p:cNvSpPr/>
          <p:nvPr/>
        </p:nvSpPr>
        <p:spPr>
          <a:xfrm>
            <a:off x="9676608" y="3536963"/>
            <a:ext cx="2025557" cy="73834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Degree of difference in the frequency of that SNP for each population</a:t>
            </a:r>
            <a:endParaRPr lang="en-CA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8C0C066-98C8-43A5-BB3C-B86F28B07A77}"/>
              </a:ext>
            </a:extLst>
          </p:cNvPr>
          <p:cNvGrpSpPr/>
          <p:nvPr/>
        </p:nvGrpSpPr>
        <p:grpSpPr>
          <a:xfrm>
            <a:off x="1674812" y="3453577"/>
            <a:ext cx="3361649" cy="3330494"/>
            <a:chOff x="1674812" y="3453577"/>
            <a:chExt cx="3361649" cy="333049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C983273-E8C9-4E83-96DF-A5A036E57114}"/>
                </a:ext>
              </a:extLst>
            </p:cNvPr>
            <p:cNvSpPr/>
            <p:nvPr/>
          </p:nvSpPr>
          <p:spPr>
            <a:xfrm>
              <a:off x="1674812" y="3453577"/>
              <a:ext cx="3200400" cy="31869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0B51530-3A0B-426D-9079-982BB33C7E79}"/>
                </a:ext>
              </a:extLst>
            </p:cNvPr>
            <p:cNvSpPr/>
            <p:nvPr/>
          </p:nvSpPr>
          <p:spPr>
            <a:xfrm>
              <a:off x="1754495" y="3524389"/>
              <a:ext cx="3200400" cy="31869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F16B10A-A99D-42AB-877C-9EB9829D2AAB}"/>
                </a:ext>
              </a:extLst>
            </p:cNvPr>
            <p:cNvGrpSpPr/>
            <p:nvPr/>
          </p:nvGrpSpPr>
          <p:grpSpPr>
            <a:xfrm>
              <a:off x="1836061" y="3597145"/>
              <a:ext cx="3200400" cy="3186926"/>
              <a:chOff x="684212" y="3502928"/>
              <a:chExt cx="3200400" cy="335507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CB78C9B-51D4-4ECC-943A-DB46C4132A77}"/>
                  </a:ext>
                </a:extLst>
              </p:cNvPr>
              <p:cNvSpPr/>
              <p:nvPr/>
            </p:nvSpPr>
            <p:spPr>
              <a:xfrm>
                <a:off x="684212" y="3502928"/>
                <a:ext cx="3200400" cy="335507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7" name="Picture 46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5056CD4-709E-49B6-BEA2-9073AF8F6B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423" r="22652" b="178"/>
              <a:stretch/>
            </p:blipFill>
            <p:spPr>
              <a:xfrm>
                <a:off x="748949" y="3738786"/>
                <a:ext cx="2871801" cy="3043014"/>
              </a:xfrm>
              <a:prstGeom prst="rect">
                <a:avLst/>
              </a:prstGeom>
            </p:spPr>
          </p:pic>
        </p:grpSp>
      </p:grp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7B641AAC-EEDC-4E83-B40D-B39C01629322}"/>
              </a:ext>
            </a:extLst>
          </p:cNvPr>
          <p:cNvSpPr/>
          <p:nvPr/>
        </p:nvSpPr>
        <p:spPr>
          <a:xfrm>
            <a:off x="9664211" y="2409287"/>
            <a:ext cx="2037955" cy="743759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F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value for each population and for each SNP</a:t>
            </a:r>
            <a:endParaRPr lang="en-CA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895E8053-14AF-431E-813C-C559AE08595A}"/>
              </a:ext>
            </a:extLst>
          </p:cNvPr>
          <p:cNvSpPr/>
          <p:nvPr/>
        </p:nvSpPr>
        <p:spPr>
          <a:xfrm>
            <a:off x="3044225" y="2629366"/>
            <a:ext cx="504542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20EBD13-8769-4501-B135-E682C42F2B94}"/>
              </a:ext>
            </a:extLst>
          </p:cNvPr>
          <p:cNvSpPr/>
          <p:nvPr/>
        </p:nvSpPr>
        <p:spPr>
          <a:xfrm>
            <a:off x="5028138" y="2618648"/>
            <a:ext cx="504542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33EE2F0-945F-47B8-A5CC-14B72A4B9748}"/>
              </a:ext>
            </a:extLst>
          </p:cNvPr>
          <p:cNvSpPr/>
          <p:nvPr/>
        </p:nvSpPr>
        <p:spPr>
          <a:xfrm>
            <a:off x="9151041" y="2602758"/>
            <a:ext cx="504542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F9DBAC-4718-462E-88C5-60FF9E9F052C}"/>
              </a:ext>
            </a:extLst>
          </p:cNvPr>
          <p:cNvCxnSpPr>
            <a:cxnSpLocks/>
          </p:cNvCxnSpPr>
          <p:nvPr/>
        </p:nvCxnSpPr>
        <p:spPr>
          <a:xfrm flipH="1">
            <a:off x="4772599" y="3116062"/>
            <a:ext cx="777034" cy="77013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51AC86-4964-4660-8B35-94EBBEEC35A4}"/>
              </a:ext>
            </a:extLst>
          </p:cNvPr>
          <p:cNvGrpSpPr/>
          <p:nvPr/>
        </p:nvGrpSpPr>
        <p:grpSpPr>
          <a:xfrm>
            <a:off x="5927265" y="3597145"/>
            <a:ext cx="3238744" cy="3186926"/>
            <a:chOff x="5294068" y="3597145"/>
            <a:chExt cx="3238744" cy="318692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1BEEB2E-C67D-448D-8B03-2A22D2D52EA3}"/>
                </a:ext>
              </a:extLst>
            </p:cNvPr>
            <p:cNvSpPr/>
            <p:nvPr/>
          </p:nvSpPr>
          <p:spPr>
            <a:xfrm>
              <a:off x="5294068" y="3597145"/>
              <a:ext cx="3238744" cy="31869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1" name="Picture 6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9D190DD6-5704-4579-9A5C-41948CC6A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084" y="3724413"/>
              <a:ext cx="3020641" cy="2995989"/>
            </a:xfrm>
            <a:prstGeom prst="rect">
              <a:avLst/>
            </a:prstGeom>
          </p:spPr>
        </p:pic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20F2E1C-0FF4-4499-8B14-466D313E43D7}"/>
              </a:ext>
            </a:extLst>
          </p:cNvPr>
          <p:cNvCxnSpPr>
            <a:cxnSpLocks/>
            <a:stCxn id="75" idx="1"/>
          </p:cNvCxnSpPr>
          <p:nvPr/>
        </p:nvCxnSpPr>
        <p:spPr>
          <a:xfrm flipH="1" flipV="1">
            <a:off x="8990015" y="4938562"/>
            <a:ext cx="686594" cy="71712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041ED403-B199-4143-BE1C-441FE5338F45}"/>
              </a:ext>
            </a:extLst>
          </p:cNvPr>
          <p:cNvSpPr/>
          <p:nvPr/>
        </p:nvSpPr>
        <p:spPr>
          <a:xfrm>
            <a:off x="5054728" y="4737921"/>
            <a:ext cx="842926" cy="61823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1" name="Flowchart: Alternate Process 70">
            <a:extLst>
              <a:ext uri="{FF2B5EF4-FFF2-40B4-BE49-F238E27FC236}">
                <a16:creationId xmlns:a16="http://schemas.microsoft.com/office/drawing/2014/main" id="{7130EBF3-AB6C-44C4-8D54-DEC96AF389DD}"/>
              </a:ext>
            </a:extLst>
          </p:cNvPr>
          <p:cNvSpPr/>
          <p:nvPr/>
        </p:nvSpPr>
        <p:spPr>
          <a:xfrm>
            <a:off x="9676609" y="4696084"/>
            <a:ext cx="2025556" cy="389607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Repeat for all SNPs</a:t>
            </a:r>
            <a:endParaRPr lang="en-CA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2615B7FB-9557-4F07-A849-83A701B3C911}"/>
              </a:ext>
            </a:extLst>
          </p:cNvPr>
          <p:cNvSpPr/>
          <p:nvPr/>
        </p:nvSpPr>
        <p:spPr>
          <a:xfrm rot="5400000">
            <a:off x="10442504" y="3159300"/>
            <a:ext cx="374074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E27E5430-3A03-4BCE-84DA-24C887F3FE58}"/>
              </a:ext>
            </a:extLst>
          </p:cNvPr>
          <p:cNvSpPr/>
          <p:nvPr/>
        </p:nvSpPr>
        <p:spPr>
          <a:xfrm rot="5400000">
            <a:off x="10426494" y="4295678"/>
            <a:ext cx="406093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5" name="Flowchart: Alternate Process 74">
            <a:extLst>
              <a:ext uri="{FF2B5EF4-FFF2-40B4-BE49-F238E27FC236}">
                <a16:creationId xmlns:a16="http://schemas.microsoft.com/office/drawing/2014/main" id="{67C9D298-43A9-4833-9E0C-7781ADE251A9}"/>
              </a:ext>
            </a:extLst>
          </p:cNvPr>
          <p:cNvSpPr/>
          <p:nvPr/>
        </p:nvSpPr>
        <p:spPr>
          <a:xfrm>
            <a:off x="9676609" y="5460880"/>
            <a:ext cx="2025556" cy="389607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1127 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× 26 matrix</a:t>
            </a:r>
            <a:endParaRPr lang="en-CA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3703E264-59E5-4BB2-95E6-DA0FCDE9A774}"/>
              </a:ext>
            </a:extLst>
          </p:cNvPr>
          <p:cNvSpPr/>
          <p:nvPr/>
        </p:nvSpPr>
        <p:spPr>
          <a:xfrm rot="5400000">
            <a:off x="10448805" y="5089646"/>
            <a:ext cx="361472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9" name="Flowchart: Alternate Process 78">
            <a:extLst>
              <a:ext uri="{FF2B5EF4-FFF2-40B4-BE49-F238E27FC236}">
                <a16:creationId xmlns:a16="http://schemas.microsoft.com/office/drawing/2014/main" id="{BCECD2FB-3298-4BE1-98E9-D62BF0B6A1AD}"/>
              </a:ext>
            </a:extLst>
          </p:cNvPr>
          <p:cNvSpPr/>
          <p:nvPr/>
        </p:nvSpPr>
        <p:spPr>
          <a:xfrm>
            <a:off x="5554197" y="2476504"/>
            <a:ext cx="1299665" cy="645008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1127 of 26 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× 26 matrices</a:t>
            </a:r>
            <a:endParaRPr lang="en-CA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0244BD54-8BED-424C-B5F0-87E91F323415}"/>
              </a:ext>
            </a:extLst>
          </p:cNvPr>
          <p:cNvSpPr/>
          <p:nvPr/>
        </p:nvSpPr>
        <p:spPr>
          <a:xfrm>
            <a:off x="6856592" y="2610624"/>
            <a:ext cx="504542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C84715D3-71A0-48E9-8DB1-56E70ADE89D7}"/>
              </a:ext>
            </a:extLst>
          </p:cNvPr>
          <p:cNvSpPr/>
          <p:nvPr/>
        </p:nvSpPr>
        <p:spPr>
          <a:xfrm rot="5400000">
            <a:off x="10414900" y="5884283"/>
            <a:ext cx="429282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6CFC589-F853-471B-B762-5EF324EFEA52}"/>
              </a:ext>
            </a:extLst>
          </p:cNvPr>
          <p:cNvSpPr txBox="1"/>
          <p:nvPr/>
        </p:nvSpPr>
        <p:spPr>
          <a:xfrm>
            <a:off x="10172340" y="6314012"/>
            <a:ext cx="91440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Next Page</a:t>
            </a:r>
            <a:endParaRPr lang="en-CA" sz="1400" dirty="0">
              <a:solidFill>
                <a:schemeClr val="bg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1C90375-7A31-48FD-9D1D-297375AD0663}"/>
              </a:ext>
            </a:extLst>
          </p:cNvPr>
          <p:cNvGrpSpPr/>
          <p:nvPr/>
        </p:nvGrpSpPr>
        <p:grpSpPr>
          <a:xfrm>
            <a:off x="8685212" y="1196319"/>
            <a:ext cx="3124200" cy="599581"/>
            <a:chOff x="7847012" y="886873"/>
            <a:chExt cx="4038600" cy="725858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BEFE5D2-DF5C-4CA0-92BC-07F1F1C47601}"/>
                </a:ext>
              </a:extLst>
            </p:cNvPr>
            <p:cNvSpPr/>
            <p:nvPr/>
          </p:nvSpPr>
          <p:spPr>
            <a:xfrm>
              <a:off x="7847012" y="886873"/>
              <a:ext cx="4038600" cy="72585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F988DE6-0732-42C5-9D61-A695A9C73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3212" y="952367"/>
              <a:ext cx="3867150" cy="609600"/>
            </a:xfrm>
            <a:prstGeom prst="rect">
              <a:avLst/>
            </a:prstGeom>
          </p:spPr>
        </p:pic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96BFBA-82B0-4699-BDA1-15D946FC8C79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8259037" y="1820488"/>
            <a:ext cx="426175" cy="54171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5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2F6483E-2148-4FF5-9708-84D933AF4AE6}"/>
              </a:ext>
            </a:extLst>
          </p:cNvPr>
          <p:cNvGrpSpPr/>
          <p:nvPr/>
        </p:nvGrpSpPr>
        <p:grpSpPr>
          <a:xfrm>
            <a:off x="608012" y="2743200"/>
            <a:ext cx="8915400" cy="3776228"/>
            <a:chOff x="303212" y="2819400"/>
            <a:chExt cx="9220200" cy="38524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4F1B9B-B76A-4883-AEF5-CE63FC9ECA28}"/>
                </a:ext>
              </a:extLst>
            </p:cNvPr>
            <p:cNvGrpSpPr/>
            <p:nvPr/>
          </p:nvGrpSpPr>
          <p:grpSpPr>
            <a:xfrm>
              <a:off x="303212" y="2819400"/>
              <a:ext cx="9220200" cy="3852428"/>
              <a:chOff x="5256212" y="3200400"/>
              <a:chExt cx="6955589" cy="31242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CCEB934-F31C-41E3-B9E9-A9B160238BE6}"/>
                  </a:ext>
                </a:extLst>
              </p:cNvPr>
              <p:cNvSpPr/>
              <p:nvPr/>
            </p:nvSpPr>
            <p:spPr>
              <a:xfrm>
                <a:off x="5256212" y="3200400"/>
                <a:ext cx="6955589" cy="31242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9" name="Picture 8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39842559-F955-4169-9041-812F211C11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8831" y="3275617"/>
                <a:ext cx="3020641" cy="2995989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6E81A52-6635-486D-B075-681137BEA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2749" y="3275617"/>
                <a:ext cx="3378904" cy="2995989"/>
              </a:xfrm>
              <a:prstGeom prst="rect">
                <a:avLst/>
              </a:prstGeom>
            </p:spPr>
          </p:pic>
        </p:grp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442A260E-2BFE-4D8A-A051-DF1614526CA3}"/>
                </a:ext>
              </a:extLst>
            </p:cNvPr>
            <p:cNvSpPr/>
            <p:nvPr/>
          </p:nvSpPr>
          <p:spPr>
            <a:xfrm>
              <a:off x="4277411" y="4343400"/>
              <a:ext cx="685799" cy="61823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7420E06-442F-488E-AD9F-E2B107F2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characteristic SNPs</a:t>
            </a:r>
            <a:endParaRPr lang="en-CA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DDE05788-61EE-4F78-8507-EAB2F16FAE82}"/>
              </a:ext>
            </a:extLst>
          </p:cNvPr>
          <p:cNvSpPr/>
          <p:nvPr/>
        </p:nvSpPr>
        <p:spPr>
          <a:xfrm>
            <a:off x="9828212" y="2780357"/>
            <a:ext cx="1828800" cy="389607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1127 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× 26 matrix</a:t>
            </a:r>
            <a:endParaRPr lang="en-CA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5AD6383-22F4-4730-942B-DB86E3E50852}"/>
              </a:ext>
            </a:extLst>
          </p:cNvPr>
          <p:cNvSpPr/>
          <p:nvPr/>
        </p:nvSpPr>
        <p:spPr>
          <a:xfrm rot="5400000">
            <a:off x="10600046" y="3130879"/>
            <a:ext cx="285132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A31BE183-B5CD-4843-9976-0621E9506066}"/>
              </a:ext>
            </a:extLst>
          </p:cNvPr>
          <p:cNvSpPr/>
          <p:nvPr/>
        </p:nvSpPr>
        <p:spPr>
          <a:xfrm>
            <a:off x="9828212" y="3479815"/>
            <a:ext cx="1828800" cy="53403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 rows with at least one F</a:t>
            </a:r>
            <a:r>
              <a:rPr 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</a:t>
            </a:r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value &gt; 0.25</a:t>
            </a:r>
            <a:endParaRPr lang="en-CA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1C95857A-593F-4F62-A26A-5C3C84CF2955}"/>
              </a:ext>
            </a:extLst>
          </p:cNvPr>
          <p:cNvSpPr/>
          <p:nvPr/>
        </p:nvSpPr>
        <p:spPr>
          <a:xfrm>
            <a:off x="9828212" y="4342770"/>
            <a:ext cx="1828800" cy="38163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33 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× 26 matrix</a:t>
            </a:r>
            <a:endParaRPr lang="en-CA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C0B31EB-18D6-44BE-9AD2-8D60AF0257B4}"/>
              </a:ext>
            </a:extLst>
          </p:cNvPr>
          <p:cNvSpPr/>
          <p:nvPr/>
        </p:nvSpPr>
        <p:spPr>
          <a:xfrm rot="5400000">
            <a:off x="10600046" y="3971919"/>
            <a:ext cx="285132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006DD5-1849-4745-9F47-2DB25F8BD508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9320055" y="4533585"/>
            <a:ext cx="508157" cy="12133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6B869EB-812A-4D83-9044-CDBC770F7ACD}"/>
              </a:ext>
            </a:extLst>
          </p:cNvPr>
          <p:cNvSpPr/>
          <p:nvPr/>
        </p:nvSpPr>
        <p:spPr>
          <a:xfrm rot="5400000">
            <a:off x="10496620" y="2340862"/>
            <a:ext cx="491983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CD7DDAAB-3E8C-4C62-9083-C257567D3BA1}"/>
              </a:ext>
            </a:extLst>
          </p:cNvPr>
          <p:cNvSpPr txBox="1">
            <a:spLocks/>
          </p:cNvSpPr>
          <p:nvPr/>
        </p:nvSpPr>
        <p:spPr>
          <a:xfrm>
            <a:off x="1518858" y="1776986"/>
            <a:ext cx="8001000" cy="84776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To find characteristic SNPs, 0.25 was chosen as the cut-off between F</a:t>
            </a:r>
            <a:r>
              <a:rPr lang="en-CA" sz="1400" dirty="0"/>
              <a:t>ST</a:t>
            </a:r>
            <a:r>
              <a:rPr lang="en-CA" sz="2000" dirty="0"/>
              <a:t> values that signify unique versus common SNP's.</a:t>
            </a:r>
            <a:endParaRPr lang="en-CA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13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 pressure="51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3F036DA-F526-48B8-A6DB-31F550F0D9AC}"/>
              </a:ext>
            </a:extLst>
          </p:cNvPr>
          <p:cNvSpPr txBox="1">
            <a:spLocks/>
          </p:cNvSpPr>
          <p:nvPr/>
        </p:nvSpPr>
        <p:spPr>
          <a:xfrm>
            <a:off x="1522413" y="1905000"/>
            <a:ext cx="6019799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000" dirty="0"/>
              <a:t>Results</a:t>
            </a:r>
            <a:endParaRPr lang="en-US" sz="6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ACF449-9C69-4834-93CC-282E44D8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 SNPs</a:t>
            </a:r>
          </a:p>
        </p:txBody>
      </p:sp>
    </p:spTree>
    <p:extLst>
      <p:ext uri="{BB962C8B-B14F-4D97-AF65-F5344CB8AC3E}">
        <p14:creationId xmlns:p14="http://schemas.microsoft.com/office/powerpoint/2010/main" val="148483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A4F1B9B-B76A-4883-AEF5-CE63FC9ECA28}"/>
              </a:ext>
            </a:extLst>
          </p:cNvPr>
          <p:cNvGrpSpPr/>
          <p:nvPr/>
        </p:nvGrpSpPr>
        <p:grpSpPr>
          <a:xfrm>
            <a:off x="1545235" y="2590800"/>
            <a:ext cx="4541520" cy="3776228"/>
            <a:chOff x="8668612" y="3200400"/>
            <a:chExt cx="3543189" cy="3124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CEB934-F31C-41E3-B9E9-A9B160238BE6}"/>
                </a:ext>
              </a:extLst>
            </p:cNvPr>
            <p:cNvSpPr/>
            <p:nvPr/>
          </p:nvSpPr>
          <p:spPr>
            <a:xfrm>
              <a:off x="8668612" y="3200400"/>
              <a:ext cx="3543189" cy="31242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E81A52-6635-486D-B075-681137BEA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749" y="3275617"/>
              <a:ext cx="3378904" cy="2995989"/>
            </a:xfrm>
            <a:prstGeom prst="rect">
              <a:avLst/>
            </a:prstGeom>
          </p:spPr>
        </p:pic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37420E06-442F-488E-AD9F-E2B107F2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characteristic SNPs</a:t>
            </a:r>
            <a:endParaRPr lang="en-CA" dirty="0"/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CD7DDAAB-3E8C-4C62-9083-C257567D3BA1}"/>
              </a:ext>
            </a:extLst>
          </p:cNvPr>
          <p:cNvSpPr txBox="1">
            <a:spLocks/>
          </p:cNvSpPr>
          <p:nvPr/>
        </p:nvSpPr>
        <p:spPr>
          <a:xfrm>
            <a:off x="1522412" y="1877452"/>
            <a:ext cx="6781800" cy="78659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 total of 33 characteristic SNPs were found.</a:t>
            </a:r>
            <a:endParaRPr lang="en-CA" sz="2000" dirty="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51FA7A-015A-484B-86A8-732471E2ABC8}"/>
              </a:ext>
            </a:extLst>
          </p:cNvPr>
          <p:cNvGrpSpPr>
            <a:grpSpLocks noChangeAspect="1"/>
          </p:cNvGrpSpPr>
          <p:nvPr/>
        </p:nvGrpSpPr>
        <p:grpSpPr>
          <a:xfrm>
            <a:off x="6932612" y="1812986"/>
            <a:ext cx="4572000" cy="4816414"/>
            <a:chOff x="6780212" y="1600200"/>
            <a:chExt cx="4800600" cy="510539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632E33-B095-4909-AF96-029B6132C72E}"/>
                </a:ext>
              </a:extLst>
            </p:cNvPr>
            <p:cNvSpPr/>
            <p:nvPr/>
          </p:nvSpPr>
          <p:spPr>
            <a:xfrm>
              <a:off x="6780212" y="1600200"/>
              <a:ext cx="4800600" cy="51053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815824B-6075-4E33-AEC8-9444050D5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6412" y="1668534"/>
              <a:ext cx="4663440" cy="4974661"/>
            </a:xfrm>
            <a:prstGeom prst="rect">
              <a:avLst/>
            </a:prstGeom>
          </p:spPr>
        </p:pic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47E33FF-6D4D-4189-80F2-5ECE4B2130B2}"/>
              </a:ext>
            </a:extLst>
          </p:cNvPr>
          <p:cNvSpPr/>
          <p:nvPr/>
        </p:nvSpPr>
        <p:spPr>
          <a:xfrm>
            <a:off x="6094412" y="3981088"/>
            <a:ext cx="838199" cy="60600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207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 pressure="51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3F036DA-F526-48B8-A6DB-31F550F0D9AC}"/>
              </a:ext>
            </a:extLst>
          </p:cNvPr>
          <p:cNvSpPr txBox="1">
            <a:spLocks/>
          </p:cNvSpPr>
          <p:nvPr/>
        </p:nvSpPr>
        <p:spPr>
          <a:xfrm>
            <a:off x="1522413" y="1905000"/>
            <a:ext cx="6019799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000" dirty="0"/>
              <a:t>Questions</a:t>
            </a:r>
            <a:br>
              <a:rPr lang="en-CA" sz="6000" dirty="0"/>
            </a:br>
            <a:r>
              <a:rPr lang="en-CA" sz="6000" dirty="0"/>
              <a:t>&amp;</a:t>
            </a:r>
            <a:br>
              <a:rPr lang="en-CA" sz="6000" dirty="0"/>
            </a:br>
            <a:r>
              <a:rPr lang="en-CA" sz="6000" dirty="0"/>
              <a:t>Discussions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9195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588695-8B42-4637-953D-8B603A6B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6095998" cy="43434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1800" b="1" dirty="0"/>
              <a:t>Q)</a:t>
            </a:r>
            <a:r>
              <a:rPr lang="en-CA" sz="1800" dirty="0"/>
              <a:t> Why averaging over all SNPs rather than taking the median when calculating genome-wide genetic distances?</a:t>
            </a:r>
          </a:p>
          <a:p>
            <a:r>
              <a:rPr lang="en-CA" sz="1800" dirty="0"/>
              <a:t>Averaging was chosen over taking the median since I wanted the outliers to have a strong effect on the genetic distance estimate between two subpopulations, because it is these outliers that contribute to the difference between subpopulations.</a:t>
            </a:r>
          </a:p>
          <a:p>
            <a:pPr marL="0" indent="0">
              <a:buNone/>
            </a:pPr>
            <a:r>
              <a:rPr lang="en-CA" sz="1800" b="1" dirty="0"/>
              <a:t>Q) </a:t>
            </a:r>
            <a:r>
              <a:rPr lang="en-CA" sz="1800" dirty="0"/>
              <a:t>Why taking the median of pairwise distances rather than averaging when calculating genetic distances per SNP?</a:t>
            </a:r>
          </a:p>
          <a:p>
            <a:r>
              <a:rPr lang="en-CA" sz="1800" dirty="0"/>
              <a:t>Median was chosen instead of the average since we want to find whether a subpopulation has a high or low genetic distance with </a:t>
            </a:r>
            <a:r>
              <a:rPr lang="en-CA" sz="1800" i="1" u="sng" dirty="0"/>
              <a:t>more than half </a:t>
            </a:r>
            <a:r>
              <a:rPr lang="en-CA" sz="1800" dirty="0"/>
              <a:t>of the subpopulations.</a:t>
            </a:r>
          </a:p>
          <a:p>
            <a:endParaRPr lang="en-CA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9239E-B398-4CC5-88A9-54D5B904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Discussions</a:t>
            </a:r>
            <a:endParaRPr lang="en-CA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5CECE3C-770D-42FC-A711-B993E02234F7}"/>
              </a:ext>
            </a:extLst>
          </p:cNvPr>
          <p:cNvGrpSpPr/>
          <p:nvPr/>
        </p:nvGrpSpPr>
        <p:grpSpPr>
          <a:xfrm>
            <a:off x="8151812" y="1752600"/>
            <a:ext cx="2743200" cy="4953000"/>
            <a:chOff x="7999412" y="1676400"/>
            <a:chExt cx="2590800" cy="5105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670CA2-D3FA-422A-800C-EBB3F0061182}"/>
                </a:ext>
              </a:extLst>
            </p:cNvPr>
            <p:cNvSpPr/>
            <p:nvPr/>
          </p:nvSpPr>
          <p:spPr>
            <a:xfrm>
              <a:off x="7999412" y="1676400"/>
              <a:ext cx="2590800" cy="51054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7" name="Picture 1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0240073-9BF9-41BD-B970-A46116917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2363" y="1819459"/>
              <a:ext cx="2436966" cy="2142941"/>
            </a:xfrm>
            <a:prstGeom prst="rect">
              <a:avLst/>
            </a:prstGeom>
          </p:spPr>
        </p:pic>
        <p:pic>
          <p:nvPicPr>
            <p:cNvPr id="21" name="Picture 20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1C0976FC-0A09-4F19-927A-86E4B1135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064" y="3962400"/>
              <a:ext cx="2364799" cy="2758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229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588695-8B42-4637-953D-8B603A6B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6629398" cy="434340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800" u="sng" dirty="0"/>
              <a:t>Clustering &amp; Dendrogram:</a:t>
            </a:r>
            <a:endParaRPr lang="en-CA" sz="1800" u="sng" dirty="0"/>
          </a:p>
          <a:p>
            <a:r>
              <a:rPr lang="en-CA" sz="1800" dirty="0"/>
              <a:t>Surprisingly, subpopulation PEL was not clustered with any demographic area. 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Q) </a:t>
            </a:r>
            <a:r>
              <a:rPr lang="en-US" sz="1800" dirty="0"/>
              <a:t>Why did PEL not cluster with other American populations?</a:t>
            </a:r>
            <a:endParaRPr lang="en-CA" sz="1800" dirty="0"/>
          </a:p>
          <a:p>
            <a:r>
              <a:rPr lang="en-CA" sz="1800" dirty="0"/>
              <a:t>Looking at the heat-map, PEL is fairly different than other American subpopulations. </a:t>
            </a:r>
          </a:p>
          <a:p>
            <a:pPr lvl="1"/>
            <a:r>
              <a:rPr lang="en-CA" sz="1400" dirty="0"/>
              <a:t>For example, American subpopulations are listed to be close with Europeans and South Asians, with the exception of PEL. </a:t>
            </a:r>
          </a:p>
          <a:p>
            <a:pPr lvl="1"/>
            <a:endParaRPr lang="en-US" sz="1400" dirty="0"/>
          </a:p>
          <a:p>
            <a:r>
              <a:rPr lang="en-CA" sz="1800" dirty="0"/>
              <a:t>This result could imply that the subpopulation PEL has been relatively isolated compared to other American subpopulations.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9239E-B398-4CC5-88A9-54D5B904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Discussions</a:t>
            </a:r>
            <a:endParaRPr lang="en-CA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639E1A-5B03-4D1F-B8D7-1B06CEAD982B}"/>
              </a:ext>
            </a:extLst>
          </p:cNvPr>
          <p:cNvGrpSpPr/>
          <p:nvPr/>
        </p:nvGrpSpPr>
        <p:grpSpPr>
          <a:xfrm>
            <a:off x="8228900" y="1828800"/>
            <a:ext cx="3076606" cy="4648200"/>
            <a:chOff x="8228900" y="1828800"/>
            <a:chExt cx="3076606" cy="46482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670CA2-D3FA-422A-800C-EBB3F0061182}"/>
                </a:ext>
              </a:extLst>
            </p:cNvPr>
            <p:cNvSpPr/>
            <p:nvPr/>
          </p:nvSpPr>
          <p:spPr>
            <a:xfrm>
              <a:off x="8228900" y="1828800"/>
              <a:ext cx="3076606" cy="46482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EAEFE-71AA-456C-AA3F-E62FFF1F1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63" r="1968"/>
            <a:stretch/>
          </p:blipFill>
          <p:spPr>
            <a:xfrm>
              <a:off x="8315523" y="1914476"/>
              <a:ext cx="2919195" cy="2105362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7" name="Picture 1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0240073-9BF9-41BD-B970-A46116917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6612" y="4019838"/>
              <a:ext cx="2670860" cy="2342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606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542B0-15E7-47A0-9DC3-0937EDD65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83173" y="2819399"/>
            <a:ext cx="3125992" cy="33528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u="sng" dirty="0"/>
              <a:t>Dendrogram</a:t>
            </a:r>
          </a:p>
          <a:p>
            <a:r>
              <a:rPr lang="en-US" sz="1600" dirty="0"/>
              <a:t>Africans were diverged first.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East Asians were diverged next.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Lastly, South Asians diverged from Americans and Europeans.</a:t>
            </a:r>
            <a:endParaRPr lang="en-CA" sz="1600" dirty="0"/>
          </a:p>
          <a:p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588695-8B42-4637-953D-8B603A6B0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3313979" cy="3352801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u="sng" dirty="0"/>
              <a:t>Heat-map</a:t>
            </a:r>
          </a:p>
          <a:p>
            <a:r>
              <a:rPr lang="en-US" sz="1600" dirty="0"/>
              <a:t>Africans have the highest genetic distance.</a:t>
            </a:r>
          </a:p>
          <a:p>
            <a:r>
              <a:rPr lang="en-US" sz="1600" dirty="0"/>
              <a:t>East Asians are considerably different than others as well.</a:t>
            </a:r>
          </a:p>
          <a:p>
            <a:r>
              <a:rPr lang="en-US" sz="1600" dirty="0"/>
              <a:t>American, European, and South Asians are fairly close to each other.</a:t>
            </a:r>
          </a:p>
          <a:p>
            <a:pPr lvl="1"/>
            <a:endParaRPr lang="en-US" sz="1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DF22A2-2617-420D-9FF0-411747984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7212" y="1981200"/>
            <a:ext cx="6172200" cy="762000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dendrogram and heat-map of super-populations agree with each other.</a:t>
            </a:r>
          </a:p>
          <a:p>
            <a:endParaRPr lang="en-CA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9239E-B398-4CC5-88A9-54D5B904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Discussions</a:t>
            </a:r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670CA2-D3FA-422A-800C-EBB3F0061182}"/>
              </a:ext>
            </a:extLst>
          </p:cNvPr>
          <p:cNvSpPr/>
          <p:nvPr/>
        </p:nvSpPr>
        <p:spPr>
          <a:xfrm>
            <a:off x="8228900" y="1828800"/>
            <a:ext cx="3076606" cy="464820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9D4371-1A6F-4A27-AA50-26311D15B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212" y="1905001"/>
            <a:ext cx="2729074" cy="2123964"/>
          </a:xfrm>
          <a:prstGeom prst="rect">
            <a:avLst/>
          </a:prstGeom>
        </p:spPr>
      </p:pic>
      <p:pic>
        <p:nvPicPr>
          <p:cNvPr id="9" name="Content Placeholder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283CD32-F368-4813-9AE2-D49180957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4105163"/>
            <a:ext cx="2781558" cy="22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5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Heat-map of genetic distances</a:t>
            </a:r>
          </a:p>
          <a:p>
            <a:r>
              <a:rPr lang="en-US" sz="2000" dirty="0"/>
              <a:t>Dendrogram</a:t>
            </a:r>
          </a:p>
          <a:p>
            <a:r>
              <a:rPr lang="en-US" sz="2000" dirty="0"/>
              <a:t>Characteristic SNPs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2000" dirty="0"/>
              <a:t>Evaluate the genetic variation in human populations based on data from the Phase III of 1000 genomes project.</a:t>
            </a:r>
          </a:p>
          <a:p>
            <a:pPr>
              <a:lnSpc>
                <a:spcPct val="114000"/>
              </a:lnSpc>
            </a:pPr>
            <a:r>
              <a:rPr lang="en-US" sz="2000" dirty="0"/>
              <a:t>Identify SNPs that are unique to certain populations and, hence, could have emerged due to positive selection.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Objective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22396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588695-8B42-4637-953D-8B603A6B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5867398" cy="43434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1700" b="1" dirty="0"/>
              <a:t>Q) </a:t>
            </a:r>
            <a:r>
              <a:rPr lang="en-CA" sz="1700" dirty="0"/>
              <a:t>When finding characteristic SNPs, why did we choose a value of 0.25 as the cut-off?</a:t>
            </a:r>
          </a:p>
          <a:p>
            <a:r>
              <a:rPr lang="en-CA" sz="1700" dirty="0"/>
              <a:t>Consensus on interpretation of F</a:t>
            </a:r>
            <a:r>
              <a:rPr lang="en-CA" sz="1200" dirty="0"/>
              <a:t>ST</a:t>
            </a:r>
            <a:r>
              <a:rPr lang="en-CA" sz="1700" dirty="0"/>
              <a:t>:</a:t>
            </a:r>
          </a:p>
          <a:p>
            <a:pPr lvl="1"/>
            <a:r>
              <a:rPr lang="en-CA" sz="1700" dirty="0"/>
              <a:t>F</a:t>
            </a:r>
            <a:r>
              <a:rPr lang="en-CA" sz="1200" dirty="0"/>
              <a:t>ST</a:t>
            </a:r>
            <a:r>
              <a:rPr lang="en-CA" sz="1700" dirty="0"/>
              <a:t> &lt; 0.05 : Little genetic variation,</a:t>
            </a:r>
          </a:p>
          <a:p>
            <a:pPr lvl="1"/>
            <a:r>
              <a:rPr lang="en-CA" sz="1700" dirty="0"/>
              <a:t>0.05 &lt; F</a:t>
            </a:r>
            <a:r>
              <a:rPr lang="en-CA" sz="1200" dirty="0"/>
              <a:t>ST</a:t>
            </a:r>
            <a:r>
              <a:rPr lang="en-CA" sz="1700" dirty="0"/>
              <a:t> &lt; 0.015 : Moderate genetic variation, </a:t>
            </a:r>
          </a:p>
          <a:p>
            <a:pPr lvl="1"/>
            <a:r>
              <a:rPr lang="en-CA" sz="1700" dirty="0"/>
              <a:t>0.15 &lt; F</a:t>
            </a:r>
            <a:r>
              <a:rPr lang="en-CA" sz="1200" dirty="0"/>
              <a:t>ST</a:t>
            </a:r>
            <a:r>
              <a:rPr lang="en-CA" sz="1700" dirty="0"/>
              <a:t> &lt; 0.25 : Great genetic variation, </a:t>
            </a:r>
          </a:p>
          <a:p>
            <a:pPr lvl="1"/>
            <a:r>
              <a:rPr lang="en-CA" sz="1700" dirty="0"/>
              <a:t>F</a:t>
            </a:r>
            <a:r>
              <a:rPr lang="en-CA" sz="1200" dirty="0"/>
              <a:t>ST</a:t>
            </a:r>
            <a:r>
              <a:rPr lang="en-CA" sz="1700" dirty="0"/>
              <a:t> &gt; 0.25 : Very high genetic variation.</a:t>
            </a:r>
            <a:endParaRPr lang="en-US" sz="1700" dirty="0"/>
          </a:p>
          <a:p>
            <a:endParaRPr lang="en-US" sz="1700" dirty="0"/>
          </a:p>
          <a:p>
            <a:r>
              <a:rPr lang="en-CA" sz="1700" dirty="0"/>
              <a:t>The value 0.25 was chosen since an F</a:t>
            </a:r>
            <a:r>
              <a:rPr lang="en-CA" sz="1200" dirty="0"/>
              <a:t>ST</a:t>
            </a:r>
            <a:r>
              <a:rPr lang="en-CA" sz="1700" dirty="0"/>
              <a:t> value greater than 0.25 is considered to represent a very high degree of genetic variation.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79239E-B398-4CC5-88A9-54D5B904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Discussions</a:t>
            </a:r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E3869-9B56-45A1-87B2-CC138D803C9A}"/>
              </a:ext>
            </a:extLst>
          </p:cNvPr>
          <p:cNvGrpSpPr/>
          <p:nvPr/>
        </p:nvGrpSpPr>
        <p:grpSpPr>
          <a:xfrm>
            <a:off x="7847012" y="1676400"/>
            <a:ext cx="2743200" cy="4953000"/>
            <a:chOff x="8151812" y="1752600"/>
            <a:chExt cx="2743200" cy="4953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CECE3C-770D-42FC-A711-B993E02234F7}"/>
                </a:ext>
              </a:extLst>
            </p:cNvPr>
            <p:cNvGrpSpPr/>
            <p:nvPr/>
          </p:nvGrpSpPr>
          <p:grpSpPr>
            <a:xfrm>
              <a:off x="8151812" y="1752600"/>
              <a:ext cx="2743200" cy="4953000"/>
              <a:chOff x="7999412" y="1676400"/>
              <a:chExt cx="2590800" cy="51054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A670CA2-D3FA-422A-800C-EBB3F0061182}"/>
                  </a:ext>
                </a:extLst>
              </p:cNvPr>
              <p:cNvSpPr/>
              <p:nvPr/>
            </p:nvSpPr>
            <p:spPr>
              <a:xfrm>
                <a:off x="7999412" y="1676400"/>
                <a:ext cx="2590800" cy="51054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1" name="Picture 20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1C0976FC-0A09-4F19-927A-86E4B1135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5413" y="1745074"/>
                <a:ext cx="2364799" cy="2366209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CB7787-4C0C-4FFC-9F6B-1E9201A6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012" y="4181424"/>
              <a:ext cx="2642872" cy="2447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50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 pressure="51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3F036DA-F526-48B8-A6DB-31F550F0D9AC}"/>
              </a:ext>
            </a:extLst>
          </p:cNvPr>
          <p:cNvSpPr txBox="1">
            <a:spLocks/>
          </p:cNvSpPr>
          <p:nvPr/>
        </p:nvSpPr>
        <p:spPr>
          <a:xfrm>
            <a:off x="1522413" y="1905000"/>
            <a:ext cx="6019799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000" dirty="0"/>
              <a:t>Materials </a:t>
            </a:r>
            <a:br>
              <a:rPr lang="en-CA" sz="6000" dirty="0"/>
            </a:br>
            <a:r>
              <a:rPr lang="en-CA" sz="6000" dirty="0"/>
              <a:t>&amp;  </a:t>
            </a:r>
            <a:br>
              <a:rPr lang="en-CA" sz="6000" dirty="0"/>
            </a:br>
            <a:r>
              <a:rPr lang="en-CA" sz="6000" dirty="0"/>
              <a:t>Methods</a:t>
            </a:r>
            <a:endParaRPr lang="en-US" sz="6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ACF449-9C69-4834-93CC-282E44D8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 Genetic Variations</a:t>
            </a:r>
          </a:p>
        </p:txBody>
      </p:sp>
    </p:spTree>
    <p:extLst>
      <p:ext uri="{BB962C8B-B14F-4D97-AF65-F5344CB8AC3E}">
        <p14:creationId xmlns:p14="http://schemas.microsoft.com/office/powerpoint/2010/main" val="292792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trans="40000" crackSpacing="25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812" y="1828800"/>
            <a:ext cx="5656490" cy="4114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miRNA genome coordinates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obtained from </a:t>
            </a:r>
            <a:r>
              <a:rPr lang="en-US" dirty="0" err="1"/>
              <a:t>miRBase</a:t>
            </a:r>
            <a:r>
              <a:rPr lang="en-US" dirty="0"/>
              <a:t> v21: </a:t>
            </a:r>
            <a:r>
              <a:rPr lang="en-US" b="1" i="1" dirty="0"/>
              <a:t>mirbase.org 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file format: </a:t>
            </a:r>
            <a:r>
              <a:rPr lang="en-CA" i="1" dirty="0"/>
              <a:t>Generic Feature Format (</a:t>
            </a:r>
            <a:r>
              <a:rPr lang="en-US" dirty="0"/>
              <a:t>.gff3)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Human genomes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obtained from phase III of 1000 genomes project: </a:t>
            </a:r>
            <a:r>
              <a:rPr lang="en-US" b="1" i="1" dirty="0"/>
              <a:t>internationalgenome.org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file format: Variant Call Format (.</a:t>
            </a:r>
            <a:r>
              <a:rPr lang="en-US" dirty="0" err="1"/>
              <a:t>vcf</a:t>
            </a:r>
            <a:r>
              <a:rPr lang="en-US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Reference genome: GRCh38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1026" name="Picture 2" descr="Image result for mirbase">
            <a:extLst>
              <a:ext uri="{FF2B5EF4-FFF2-40B4-BE49-F238E27FC236}">
                <a16:creationId xmlns:a16="http://schemas.microsoft.com/office/drawing/2014/main" id="{DA341FAF-7F67-4C22-9C40-8E68361F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000" r="95000">
                        <a14:foregroundMark x1="7333" y1="42917" x2="7333" y2="42917"/>
                        <a14:foregroundMark x1="91667" y1="43750" x2="91667" y2="43750"/>
                        <a14:foregroundMark x1="42333" y1="56250" x2="42333" y2="56250"/>
                        <a14:foregroundMark x1="36333" y1="54583" x2="36333" y2="54583"/>
                        <a14:foregroundMark x1="35000" y1="54583" x2="35000" y2="54583"/>
                        <a14:foregroundMark x1="36000" y1="54583" x2="36000" y2="54583"/>
                        <a14:foregroundMark x1="29667" y1="46250" x2="63000" y2="65833"/>
                        <a14:foregroundMark x1="63000" y1="65833" x2="45333" y2="62917"/>
                        <a14:foregroundMark x1="45333" y1="62917" x2="36333" y2="51667"/>
                        <a14:foregroundMark x1="47333" y1="62917" x2="28000" y2="63750"/>
                        <a14:foregroundMark x1="28000" y1="63750" x2="45000" y2="63333"/>
                        <a14:foregroundMark x1="45000" y1="63333" x2="61000" y2="65417"/>
                        <a14:foregroundMark x1="82667" y1="64583" x2="31667" y2="52500"/>
                        <a14:foregroundMark x1="31667" y1="52500" x2="34000" y2="29167"/>
                        <a14:foregroundMark x1="34000" y1="29167" x2="58000" y2="24583"/>
                        <a14:foregroundMark x1="58000" y1="24583" x2="70667" y2="45417"/>
                        <a14:foregroundMark x1="70667" y1="45417" x2="70000" y2="74583"/>
                        <a14:foregroundMark x1="77000" y1="60000" x2="34333" y2="61250"/>
                        <a14:foregroundMark x1="34333" y1="61250" x2="52000" y2="67083"/>
                        <a14:foregroundMark x1="52000" y1="67083" x2="27667" y2="66667"/>
                        <a14:foregroundMark x1="27667" y1="66667" x2="38333" y2="50417"/>
                        <a14:foregroundMark x1="38333" y1="50417" x2="48000" y2="67083"/>
                        <a14:foregroundMark x1="48000" y1="67083" x2="62667" y2="56667"/>
                        <a14:foregroundMark x1="62667" y1="56667" x2="79667" y2="62083"/>
                        <a14:foregroundMark x1="79667" y1="62083" x2="62000" y2="62500"/>
                        <a14:foregroundMark x1="62000" y1="62500" x2="45333" y2="56250"/>
                        <a14:foregroundMark x1="45333" y1="56250" x2="39667" y2="65417"/>
                        <a14:foregroundMark x1="78000" y1="66667" x2="65333" y2="63333"/>
                        <a14:foregroundMark x1="67667" y1="67917" x2="67000" y2="66667"/>
                        <a14:foregroundMark x1="26000" y1="57917" x2="20667" y2="61667"/>
                        <a14:foregroundMark x1="21333" y1="62083" x2="21667" y2="68333"/>
                        <a14:foregroundMark x1="84333" y1="45417" x2="14333" y2="41250"/>
                        <a14:foregroundMark x1="85000" y1="47917" x2="17000" y2="50833"/>
                        <a14:foregroundMark x1="17000" y1="50833" x2="12333" y2="47500"/>
                        <a14:foregroundMark x1="95000" y1="47917" x2="95000" y2="47917"/>
                        <a14:foregroundMark x1="94000" y1="42500" x2="94000" y2="5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600200"/>
            <a:ext cx="2857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1000 genomes project">
            <a:extLst>
              <a:ext uri="{FF2B5EF4-FFF2-40B4-BE49-F238E27FC236}">
                <a16:creationId xmlns:a16="http://schemas.microsoft.com/office/drawing/2014/main" id="{0D6BEE14-9E62-4B28-A64D-FBD29AFC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66" y="4191000"/>
            <a:ext cx="2608992" cy="173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3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trans="40000" crackSpacing="25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812" y="1828800"/>
            <a:ext cx="5656490" cy="41148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/>
              <a:t>miRBase</a:t>
            </a:r>
            <a:r>
              <a:rPr lang="en-US" sz="2000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Extract the genomic coordinates of miRNA primary transcripts.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A total of </a:t>
            </a:r>
            <a:r>
              <a:rPr lang="en-US" sz="1600" u="sng" dirty="0"/>
              <a:t>1881</a:t>
            </a:r>
            <a:r>
              <a:rPr lang="en-US" sz="1600" dirty="0"/>
              <a:t> miRNA primary transcripts were obtained.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1000 genomes: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original VCF files were separated based on chromosome number.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The genomic data for each population was then separated using </a:t>
            </a:r>
            <a:r>
              <a:rPr lang="en-US" sz="1600" b="1" dirty="0" err="1"/>
              <a:t>BCFtools</a:t>
            </a:r>
            <a:r>
              <a:rPr lang="en-US" sz="1600" dirty="0"/>
              <a:t>. 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A total of </a:t>
            </a:r>
            <a:r>
              <a:rPr lang="en-US" sz="1600" u="sng" dirty="0"/>
              <a:t>2503</a:t>
            </a:r>
            <a:r>
              <a:rPr lang="en-US" sz="1600" dirty="0"/>
              <a:t> samples from </a:t>
            </a:r>
            <a:r>
              <a:rPr lang="en-US" sz="1600" u="sng" dirty="0"/>
              <a:t>26</a:t>
            </a:r>
            <a:r>
              <a:rPr lang="en-US" sz="1600" dirty="0"/>
              <a:t> populations and </a:t>
            </a:r>
            <a:r>
              <a:rPr lang="en-US" sz="1600" u="sng" dirty="0"/>
              <a:t>5</a:t>
            </a:r>
            <a:r>
              <a:rPr lang="en-US" sz="1600" dirty="0"/>
              <a:t> different demographic areas were obtained.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1026" name="Picture 2" descr="Image result for mirbase">
            <a:extLst>
              <a:ext uri="{FF2B5EF4-FFF2-40B4-BE49-F238E27FC236}">
                <a16:creationId xmlns:a16="http://schemas.microsoft.com/office/drawing/2014/main" id="{DA341FAF-7F67-4C22-9C40-8E68361F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000" r="95000">
                        <a14:foregroundMark x1="7333" y1="42917" x2="7333" y2="42917"/>
                        <a14:foregroundMark x1="91667" y1="43750" x2="91667" y2="43750"/>
                        <a14:foregroundMark x1="42333" y1="56250" x2="42333" y2="56250"/>
                        <a14:foregroundMark x1="36333" y1="54583" x2="36333" y2="54583"/>
                        <a14:foregroundMark x1="35000" y1="54583" x2="35000" y2="54583"/>
                        <a14:foregroundMark x1="36000" y1="54583" x2="36000" y2="54583"/>
                        <a14:foregroundMark x1="29667" y1="46250" x2="63000" y2="65833"/>
                        <a14:foregroundMark x1="63000" y1="65833" x2="45333" y2="62917"/>
                        <a14:foregroundMark x1="45333" y1="62917" x2="36333" y2="51667"/>
                        <a14:foregroundMark x1="47333" y1="62917" x2="28000" y2="63750"/>
                        <a14:foregroundMark x1="28000" y1="63750" x2="45000" y2="63333"/>
                        <a14:foregroundMark x1="45000" y1="63333" x2="61000" y2="65417"/>
                        <a14:foregroundMark x1="82667" y1="64583" x2="31667" y2="52500"/>
                        <a14:foregroundMark x1="31667" y1="52500" x2="34000" y2="29167"/>
                        <a14:foregroundMark x1="34000" y1="29167" x2="58000" y2="24583"/>
                        <a14:foregroundMark x1="58000" y1="24583" x2="70667" y2="45417"/>
                        <a14:foregroundMark x1="70667" y1="45417" x2="70000" y2="74583"/>
                        <a14:foregroundMark x1="77000" y1="60000" x2="34333" y2="61250"/>
                        <a14:foregroundMark x1="34333" y1="61250" x2="52000" y2="67083"/>
                        <a14:foregroundMark x1="52000" y1="67083" x2="27667" y2="66667"/>
                        <a14:foregroundMark x1="27667" y1="66667" x2="38333" y2="50417"/>
                        <a14:foregroundMark x1="38333" y1="50417" x2="48000" y2="67083"/>
                        <a14:foregroundMark x1="48000" y1="67083" x2="62667" y2="56667"/>
                        <a14:foregroundMark x1="62667" y1="56667" x2="79667" y2="62083"/>
                        <a14:foregroundMark x1="79667" y1="62083" x2="62000" y2="62500"/>
                        <a14:foregroundMark x1="62000" y1="62500" x2="45333" y2="56250"/>
                        <a14:foregroundMark x1="45333" y1="56250" x2="39667" y2="65417"/>
                        <a14:foregroundMark x1="78000" y1="66667" x2="65333" y2="63333"/>
                        <a14:foregroundMark x1="67667" y1="67917" x2="67000" y2="66667"/>
                        <a14:foregroundMark x1="26000" y1="57917" x2="20667" y2="61667"/>
                        <a14:foregroundMark x1="21333" y1="62083" x2="21667" y2="68333"/>
                        <a14:foregroundMark x1="84333" y1="45417" x2="14333" y2="41250"/>
                        <a14:foregroundMark x1="85000" y1="47917" x2="17000" y2="50833"/>
                        <a14:foregroundMark x1="17000" y1="50833" x2="12333" y2="47500"/>
                        <a14:foregroundMark x1="95000" y1="47917" x2="95000" y2="47917"/>
                        <a14:foregroundMark x1="94000" y1="42500" x2="94000" y2="57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600200"/>
            <a:ext cx="2857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1000 genomes project">
            <a:extLst>
              <a:ext uri="{FF2B5EF4-FFF2-40B4-BE49-F238E27FC236}">
                <a16:creationId xmlns:a16="http://schemas.microsoft.com/office/drawing/2014/main" id="{0D6BEE14-9E62-4B28-A64D-FBD29AFC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66" y="4191000"/>
            <a:ext cx="2608992" cy="173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C0EDF-1FE8-474C-B774-A0637E44B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0012" y="2286000"/>
            <a:ext cx="4687561" cy="3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4.07407E-6 C 0.01315 0.02199 0.01276 0.05578 0.00208 0.08055 C 0.01094 0.09444 -0.02149 0.12176 -0.03491 0.14421 C -0.04819 0.16643 -0.06929 0.20046 -0.07815 0.21481 C -0.12126 0.24583 -0.09078 0.21782 -0.10276 0.2412 " pathEditMode="relative" rAng="0" ptsTypes="AAAAA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1" y="1206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4.07407E-6 L 0.03725 0.06782 C 0.04793 0.08217 0.05405 0.10347 0.05405 0.12592 C 0.05405 0.15115 0.04793 0.17152 0.03725 0.18588 C 0.02123 0.20833 -0.11396 0.2199 -0.12972 0.24282 " pathEditMode="relative" rAng="0" ptsTypes="AAAAA">
                                      <p:cBhvr>
                                        <p:cTn id="1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8" y="1213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trans="40000" crackSpacing="25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FE306-E857-4EC6-9569-1E183EE7D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Three measures:</a:t>
            </a:r>
          </a:p>
          <a:p>
            <a:r>
              <a:rPr lang="en-US" sz="2000" dirty="0"/>
              <a:t>SNP frequencies</a:t>
            </a:r>
          </a:p>
          <a:p>
            <a:r>
              <a:rPr lang="en-US" sz="2000" dirty="0"/>
              <a:t>Variation frequencies</a:t>
            </a:r>
          </a:p>
          <a:p>
            <a:r>
              <a:rPr lang="en-US" sz="2000" dirty="0"/>
              <a:t>Total-variation frequencies</a:t>
            </a:r>
            <a:endParaRPr lang="en-CA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19599" cy="27432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The coordinate range of each miRNA primary transcript was searched in the VCF files for genomic variations.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Using R programming language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A total of </a:t>
            </a:r>
            <a:r>
              <a:rPr lang="en-US" sz="2000" u="sng" dirty="0"/>
              <a:t>1127</a:t>
            </a:r>
            <a:r>
              <a:rPr lang="en-US" sz="2000" dirty="0"/>
              <a:t> variations were found.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genetic variations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C471DDC0-DFD1-4DE8-A1AA-C24C62E192B8}"/>
              </a:ext>
            </a:extLst>
          </p:cNvPr>
          <p:cNvSpPr/>
          <p:nvPr/>
        </p:nvSpPr>
        <p:spPr>
          <a:xfrm>
            <a:off x="303212" y="5105400"/>
            <a:ext cx="14638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miRNA coordinates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0F804AA1-4BA5-49C3-AFB5-1956682BA5F0}"/>
              </a:ext>
            </a:extLst>
          </p:cNvPr>
          <p:cNvSpPr/>
          <p:nvPr/>
        </p:nvSpPr>
        <p:spPr>
          <a:xfrm>
            <a:off x="6093637" y="4819650"/>
            <a:ext cx="2971801" cy="12573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SNP frequency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Variation frequency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Total-variation frequency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B5419109-65F3-4C5C-AC46-5B029BB06F8D}"/>
              </a:ext>
            </a:extLst>
          </p:cNvPr>
          <p:cNvSpPr/>
          <p:nvPr/>
        </p:nvSpPr>
        <p:spPr>
          <a:xfrm>
            <a:off x="10168541" y="5075904"/>
            <a:ext cx="1752600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results.tsv</a:t>
            </a:r>
            <a:endParaRPr lang="en-CA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3071EF5-B3C9-4E53-9920-F9814B42780D}"/>
              </a:ext>
            </a:extLst>
          </p:cNvPr>
          <p:cNvSpPr/>
          <p:nvPr/>
        </p:nvSpPr>
        <p:spPr>
          <a:xfrm>
            <a:off x="1784808" y="5105400"/>
            <a:ext cx="1088878" cy="685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Search</a:t>
            </a:r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58671E2-0BF4-47C4-8AFB-60D446AA8A23}"/>
              </a:ext>
            </a:extLst>
          </p:cNvPr>
          <p:cNvSpPr/>
          <p:nvPr/>
        </p:nvSpPr>
        <p:spPr>
          <a:xfrm>
            <a:off x="4875212" y="5105400"/>
            <a:ext cx="1206562" cy="685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Compute</a:t>
            </a:r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049B461-151D-4ED0-A383-CAB1368E6203}"/>
              </a:ext>
            </a:extLst>
          </p:cNvPr>
          <p:cNvSpPr/>
          <p:nvPr/>
        </p:nvSpPr>
        <p:spPr>
          <a:xfrm>
            <a:off x="9080960" y="5105400"/>
            <a:ext cx="1088878" cy="6858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Output</a:t>
            </a:r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E7B38-69F0-4DE8-A084-7BD6BBFC4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48" b="98574" l="1105" r="98757">
                        <a14:foregroundMark x1="79972" y1="95009" x2="79972" y2="95009"/>
                        <a14:foregroundMark x1="92818" y1="98396" x2="92818" y2="98396"/>
                        <a14:foregroundMark x1="62845" y1="82353" x2="62845" y2="82353"/>
                        <a14:foregroundMark x1="29558" y1="73619" x2="29558" y2="73619"/>
                        <a14:foregroundMark x1="20856" y1="65954" x2="20856" y2="65954"/>
                        <a14:foregroundMark x1="11602" y1="48663" x2="11602" y2="48663"/>
                        <a14:foregroundMark x1="21547" y1="66488" x2="15746" y2="52585"/>
                        <a14:foregroundMark x1="15746" y1="52585" x2="15608" y2="51337"/>
                        <a14:foregroundMark x1="11326" y1="56506" x2="9116" y2="42424"/>
                        <a14:foregroundMark x1="5939" y1="54189" x2="7459" y2="39750"/>
                        <a14:foregroundMark x1="7459" y1="39750" x2="16298" y2="25134"/>
                        <a14:foregroundMark x1="1243" y1="40463" x2="1243" y2="40463"/>
                        <a14:foregroundMark x1="37431" y1="15330" x2="37431" y2="15330"/>
                        <a14:foregroundMark x1="54282" y1="7665" x2="54282" y2="7665"/>
                        <a14:foregroundMark x1="71409" y1="14082" x2="71409" y2="14082"/>
                        <a14:foregroundMark x1="88122" y1="22638" x2="88122" y2="22638"/>
                        <a14:foregroundMark x1="39365" y1="9269" x2="39917" y2="8556"/>
                        <a14:foregroundMark x1="51105" y1="9804" x2="51105" y2="9804"/>
                        <a14:foregroundMark x1="49171" y1="8556" x2="41851" y2="9269"/>
                        <a14:foregroundMark x1="58149" y1="8734" x2="44751" y2="8378"/>
                        <a14:foregroundMark x1="67127" y1="14439" x2="55525" y2="12478"/>
                        <a14:foregroundMark x1="55525" y1="12478" x2="53867" y2="11230"/>
                        <a14:foregroundMark x1="46685" y1="1426" x2="46685" y2="1426"/>
                        <a14:foregroundMark x1="94061" y1="33868" x2="94061" y2="33868"/>
                        <a14:foregroundMark x1="94890" y1="56684" x2="94890" y2="56684"/>
                        <a14:foregroundMark x1="94890" y1="56684" x2="94890" y2="56684"/>
                        <a14:foregroundMark x1="63950" y1="80214" x2="63950" y2="80214"/>
                        <a14:foregroundMark x1="86878" y1="69697" x2="86878" y2="69697"/>
                        <a14:foregroundMark x1="86878" y1="69697" x2="92680" y2="63102"/>
                        <a14:foregroundMark x1="94337" y1="56684" x2="95856" y2="47950"/>
                        <a14:foregroundMark x1="51243" y1="98752" x2="51243" y2="98752"/>
                        <a14:foregroundMark x1="98757" y1="42781" x2="98757" y2="427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7212" y="121875"/>
            <a:ext cx="1809517" cy="1402125"/>
          </a:xfrm>
          <a:prstGeom prst="rect">
            <a:avLst/>
          </a:prstGeom>
        </p:spPr>
      </p:pic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6D79A8E-B1D9-4D82-A474-BE7BB553BFD0}"/>
              </a:ext>
            </a:extLst>
          </p:cNvPr>
          <p:cNvSpPr/>
          <p:nvPr/>
        </p:nvSpPr>
        <p:spPr>
          <a:xfrm>
            <a:off x="2882214" y="5006093"/>
            <a:ext cx="189936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0823200A-5003-4439-B539-6FEC8C8EFD78}"/>
              </a:ext>
            </a:extLst>
          </p:cNvPr>
          <p:cNvSpPr/>
          <p:nvPr/>
        </p:nvSpPr>
        <p:spPr>
          <a:xfrm>
            <a:off x="2916852" y="5040998"/>
            <a:ext cx="189936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3C7FC2C9-4CA0-4F5B-8334-D3B6ED57A543}"/>
              </a:ext>
            </a:extLst>
          </p:cNvPr>
          <p:cNvSpPr/>
          <p:nvPr/>
        </p:nvSpPr>
        <p:spPr>
          <a:xfrm>
            <a:off x="2951565" y="5070493"/>
            <a:ext cx="189936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9D4EFA2B-FAFE-4683-8D1B-D60774C03CB5}"/>
              </a:ext>
            </a:extLst>
          </p:cNvPr>
          <p:cNvSpPr/>
          <p:nvPr/>
        </p:nvSpPr>
        <p:spPr>
          <a:xfrm>
            <a:off x="2981259" y="5105400"/>
            <a:ext cx="189936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VCF files for subpopulation X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396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 pressure="51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3F036DA-F526-48B8-A6DB-31F550F0D9AC}"/>
              </a:ext>
            </a:extLst>
          </p:cNvPr>
          <p:cNvSpPr txBox="1">
            <a:spLocks/>
          </p:cNvSpPr>
          <p:nvPr/>
        </p:nvSpPr>
        <p:spPr>
          <a:xfrm>
            <a:off x="1522413" y="1905000"/>
            <a:ext cx="6019799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000" dirty="0"/>
              <a:t>Materials </a:t>
            </a:r>
            <a:br>
              <a:rPr lang="en-CA" sz="6000" dirty="0"/>
            </a:br>
            <a:r>
              <a:rPr lang="en-CA" sz="6000" dirty="0"/>
              <a:t>&amp;  </a:t>
            </a:r>
            <a:br>
              <a:rPr lang="en-CA" sz="6000" dirty="0"/>
            </a:br>
            <a:r>
              <a:rPr lang="en-CA" sz="6000" dirty="0"/>
              <a:t>Methods</a:t>
            </a:r>
            <a:endParaRPr lang="en-US" sz="6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ACF449-9C69-4834-93CC-282E44D8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706562"/>
          </a:xfrm>
        </p:spPr>
        <p:txBody>
          <a:bodyPr anchor="t">
            <a:normAutofit/>
          </a:bodyPr>
          <a:lstStyle/>
          <a:p>
            <a:pPr algn="ctr"/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Estimating Degree of Variation in Frequencies</a:t>
            </a:r>
          </a:p>
        </p:txBody>
      </p:sp>
    </p:spTree>
    <p:extLst>
      <p:ext uri="{BB962C8B-B14F-4D97-AF65-F5344CB8AC3E}">
        <p14:creationId xmlns:p14="http://schemas.microsoft.com/office/powerpoint/2010/main" val="272429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2000"/>
                <a:satMod val="240000"/>
              </a:schemeClr>
              <a:schemeClr val="bg2">
                <a:tint val="65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44DD770F-43BB-4B23-98D0-2794276CBF23}"/>
              </a:ext>
            </a:extLst>
          </p:cNvPr>
          <p:cNvSpPr/>
          <p:nvPr/>
        </p:nvSpPr>
        <p:spPr>
          <a:xfrm>
            <a:off x="140978" y="3443748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A266FCAB-1E90-4F1A-AC47-7D1707169913}"/>
              </a:ext>
            </a:extLst>
          </p:cNvPr>
          <p:cNvSpPr/>
          <p:nvPr/>
        </p:nvSpPr>
        <p:spPr>
          <a:xfrm>
            <a:off x="181495" y="3487992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A1ABB407-B7F0-4B53-91E0-E952E6A18911}"/>
              </a:ext>
            </a:extLst>
          </p:cNvPr>
          <p:cNvSpPr/>
          <p:nvPr/>
        </p:nvSpPr>
        <p:spPr>
          <a:xfrm>
            <a:off x="224982" y="3534696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degree of variation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D75BEDE1-E176-44CA-B06D-A6EC2ABC7D00}"/>
              </a:ext>
            </a:extLst>
          </p:cNvPr>
          <p:cNvSpPr/>
          <p:nvPr/>
        </p:nvSpPr>
        <p:spPr>
          <a:xfrm>
            <a:off x="271845" y="3581397"/>
            <a:ext cx="115902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results.tsv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DA17B923-F12C-4857-B7FF-84565C8E8650}"/>
              </a:ext>
            </a:extLst>
          </p:cNvPr>
          <p:cNvSpPr/>
          <p:nvPr/>
        </p:nvSpPr>
        <p:spPr>
          <a:xfrm>
            <a:off x="7223534" y="1972597"/>
            <a:ext cx="123307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Variance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3FBC8573-9D79-4075-9086-CCA205CDB951}"/>
              </a:ext>
            </a:extLst>
          </p:cNvPr>
          <p:cNvSpPr/>
          <p:nvPr/>
        </p:nvSpPr>
        <p:spPr>
          <a:xfrm>
            <a:off x="7222664" y="5220928"/>
            <a:ext cx="1233948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Fixation index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88DC15B-82A8-4A61-A66E-D6CC2BE4AFEA}"/>
              </a:ext>
            </a:extLst>
          </p:cNvPr>
          <p:cNvSpPr/>
          <p:nvPr/>
        </p:nvSpPr>
        <p:spPr>
          <a:xfrm>
            <a:off x="8469774" y="2124512"/>
            <a:ext cx="549736" cy="3810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600" b="1" dirty="0">
              <a:ln w="66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0FBBBA28-FA2D-48F1-A911-20AA9F296C91}"/>
              </a:ext>
            </a:extLst>
          </p:cNvPr>
          <p:cNvSpPr/>
          <p:nvPr/>
        </p:nvSpPr>
        <p:spPr>
          <a:xfrm rot="5400000" flipH="1">
            <a:off x="6125139" y="2483873"/>
            <a:ext cx="1447799" cy="747253"/>
          </a:xfrm>
          <a:prstGeom prst="bentUpArrow">
            <a:avLst>
              <a:gd name="adj1" fmla="val 19470"/>
              <a:gd name="adj2" fmla="val 23272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7D54E15C-3FBC-4B49-9961-E30226869191}"/>
              </a:ext>
            </a:extLst>
          </p:cNvPr>
          <p:cNvSpPr/>
          <p:nvPr/>
        </p:nvSpPr>
        <p:spPr>
          <a:xfrm rot="5400000">
            <a:off x="6125138" y="4617474"/>
            <a:ext cx="1447800" cy="747252"/>
          </a:xfrm>
          <a:prstGeom prst="bentUpArrow">
            <a:avLst>
              <a:gd name="adj1" fmla="val 19470"/>
              <a:gd name="adj2" fmla="val 23272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EFA7B960-9311-4192-8F81-C4F540383F82}"/>
              </a:ext>
            </a:extLst>
          </p:cNvPr>
          <p:cNvSpPr/>
          <p:nvPr/>
        </p:nvSpPr>
        <p:spPr>
          <a:xfrm>
            <a:off x="2269456" y="2893142"/>
            <a:ext cx="2529555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8738" indent="-58738" algn="ctr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SNP frequency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0D954E05-BD27-4DCA-926A-E42F75112A3D}"/>
              </a:ext>
            </a:extLst>
          </p:cNvPr>
          <p:cNvSpPr/>
          <p:nvPr/>
        </p:nvSpPr>
        <p:spPr>
          <a:xfrm>
            <a:off x="2269457" y="3667125"/>
            <a:ext cx="2529555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Variation frequency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D30C2540-9445-4061-BC60-6A7E0039C8EB}"/>
              </a:ext>
            </a:extLst>
          </p:cNvPr>
          <p:cNvSpPr/>
          <p:nvPr/>
        </p:nvSpPr>
        <p:spPr>
          <a:xfrm>
            <a:off x="2262880" y="4441108"/>
            <a:ext cx="2536132" cy="51435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Total-variation frequency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1E6A95-63A4-42A8-9694-E2C8FCCB8718}"/>
              </a:ext>
            </a:extLst>
          </p:cNvPr>
          <p:cNvGrpSpPr/>
          <p:nvPr/>
        </p:nvGrpSpPr>
        <p:grpSpPr>
          <a:xfrm>
            <a:off x="1437444" y="2971800"/>
            <a:ext cx="832220" cy="1904999"/>
            <a:chOff x="1437444" y="2971800"/>
            <a:chExt cx="832220" cy="1904999"/>
          </a:xfrm>
        </p:grpSpPr>
        <p:sp>
          <p:nvSpPr>
            <p:cNvPr id="26" name="Arrow: Bent-Up 25">
              <a:extLst>
                <a:ext uri="{FF2B5EF4-FFF2-40B4-BE49-F238E27FC236}">
                  <a16:creationId xmlns:a16="http://schemas.microsoft.com/office/drawing/2014/main" id="{9DBC028F-B77F-43AC-97F7-B3A2F5DEB0F4}"/>
                </a:ext>
              </a:extLst>
            </p:cNvPr>
            <p:cNvSpPr/>
            <p:nvPr/>
          </p:nvSpPr>
          <p:spPr>
            <a:xfrm rot="5400000" flipH="1">
              <a:off x="1465977" y="3158713"/>
              <a:ext cx="990600" cy="616774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" name="Arrow: Bent-Up 26">
              <a:extLst>
                <a:ext uri="{FF2B5EF4-FFF2-40B4-BE49-F238E27FC236}">
                  <a16:creationId xmlns:a16="http://schemas.microsoft.com/office/drawing/2014/main" id="{49F59B7D-1F4E-4DE6-A6BC-F37C47264CB1}"/>
                </a:ext>
              </a:extLst>
            </p:cNvPr>
            <p:cNvSpPr/>
            <p:nvPr/>
          </p:nvSpPr>
          <p:spPr>
            <a:xfrm rot="5400000">
              <a:off x="1503973" y="4117893"/>
              <a:ext cx="914399" cy="603413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123CE4A-3A08-43CA-BE10-4B476224ED32}"/>
                </a:ext>
              </a:extLst>
            </p:cNvPr>
            <p:cNvSpPr/>
            <p:nvPr/>
          </p:nvSpPr>
          <p:spPr>
            <a:xfrm>
              <a:off x="1437444" y="3733800"/>
              <a:ext cx="832219" cy="38100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E516CE-2007-47B0-AE40-E2D7BD4A2A80}"/>
              </a:ext>
            </a:extLst>
          </p:cNvPr>
          <p:cNvGrpSpPr/>
          <p:nvPr/>
        </p:nvGrpSpPr>
        <p:grpSpPr>
          <a:xfrm rot="10800000">
            <a:off x="4799011" y="3053402"/>
            <a:ext cx="838201" cy="1741097"/>
            <a:chOff x="4868336" y="2980358"/>
            <a:chExt cx="838201" cy="1741097"/>
          </a:xfrm>
        </p:grpSpPr>
        <p:sp>
          <p:nvSpPr>
            <p:cNvPr id="28" name="Arrow: Bent-Up 27">
              <a:extLst>
                <a:ext uri="{FF2B5EF4-FFF2-40B4-BE49-F238E27FC236}">
                  <a16:creationId xmlns:a16="http://schemas.microsoft.com/office/drawing/2014/main" id="{B889EDE2-2E6E-4AEB-8D5B-712816076B8D}"/>
                </a:ext>
              </a:extLst>
            </p:cNvPr>
            <p:cNvSpPr/>
            <p:nvPr/>
          </p:nvSpPr>
          <p:spPr>
            <a:xfrm flipH="1">
              <a:off x="5325536" y="3507660"/>
              <a:ext cx="381001" cy="1213795"/>
            </a:xfrm>
            <a:prstGeom prst="bentUpArrow">
              <a:avLst>
                <a:gd name="adj1" fmla="val 48676"/>
                <a:gd name="adj2" fmla="val 7584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Arrow: Bent-Up 28">
              <a:extLst>
                <a:ext uri="{FF2B5EF4-FFF2-40B4-BE49-F238E27FC236}">
                  <a16:creationId xmlns:a16="http://schemas.microsoft.com/office/drawing/2014/main" id="{4B1FED10-3F24-4629-9938-9C9951382324}"/>
                </a:ext>
              </a:extLst>
            </p:cNvPr>
            <p:cNvSpPr/>
            <p:nvPr/>
          </p:nvSpPr>
          <p:spPr>
            <a:xfrm flipH="1" flipV="1">
              <a:off x="5325536" y="2980358"/>
              <a:ext cx="373627" cy="984499"/>
            </a:xfrm>
            <a:prstGeom prst="bentUpArrow">
              <a:avLst>
                <a:gd name="adj1" fmla="val 50000"/>
                <a:gd name="adj2" fmla="val 9565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DABEB88-2B43-478E-9C93-FA6BEBEEF97A}"/>
                </a:ext>
              </a:extLst>
            </p:cNvPr>
            <p:cNvSpPr/>
            <p:nvPr/>
          </p:nvSpPr>
          <p:spPr>
            <a:xfrm rot="10800000">
              <a:off x="4868336" y="3655142"/>
              <a:ext cx="838197" cy="38100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sz="16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5DCDE5B7-1D31-407A-A2A3-EB999135A75B}"/>
              </a:ext>
            </a:extLst>
          </p:cNvPr>
          <p:cNvSpPr/>
          <p:nvPr/>
        </p:nvSpPr>
        <p:spPr>
          <a:xfrm>
            <a:off x="9019510" y="1972597"/>
            <a:ext cx="16739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of all variances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4729FD34-5E23-4809-B71B-C1291EA9C2F2}"/>
              </a:ext>
            </a:extLst>
          </p:cNvPr>
          <p:cNvSpPr/>
          <p:nvPr/>
        </p:nvSpPr>
        <p:spPr>
          <a:xfrm>
            <a:off x="10135470" y="3581397"/>
            <a:ext cx="18263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Genome-wide genetic distance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199AB941-8ED9-449C-83E6-4B09F77A7235}"/>
              </a:ext>
            </a:extLst>
          </p:cNvPr>
          <p:cNvSpPr/>
          <p:nvPr/>
        </p:nvSpPr>
        <p:spPr>
          <a:xfrm>
            <a:off x="9019510" y="4794499"/>
            <a:ext cx="16739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of </a:t>
            </a:r>
            <a:b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ratios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945423E1-AFD4-4048-8A3D-0FCEB6942424}"/>
              </a:ext>
            </a:extLst>
          </p:cNvPr>
          <p:cNvSpPr/>
          <p:nvPr/>
        </p:nvSpPr>
        <p:spPr>
          <a:xfrm>
            <a:off x="9019510" y="5638800"/>
            <a:ext cx="1646901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Ratio of averages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4EB25C32-C093-4B8B-B00A-D5C6E8C30706}"/>
              </a:ext>
            </a:extLst>
          </p:cNvPr>
          <p:cNvSpPr/>
          <p:nvPr/>
        </p:nvSpPr>
        <p:spPr>
          <a:xfrm flipV="1">
            <a:off x="10693453" y="2210417"/>
            <a:ext cx="887359" cy="1370980"/>
          </a:xfrm>
          <a:prstGeom prst="bentUpArrow">
            <a:avLst>
              <a:gd name="adj1" fmla="val 19470"/>
              <a:gd name="adj2" fmla="val 20779"/>
              <a:gd name="adj3" fmla="val 25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Arrow: Bent-Up 42">
            <a:extLst>
              <a:ext uri="{FF2B5EF4-FFF2-40B4-BE49-F238E27FC236}">
                <a16:creationId xmlns:a16="http://schemas.microsoft.com/office/drawing/2014/main" id="{A1C29C23-1048-4F7E-B6C5-613545DC5AC4}"/>
              </a:ext>
            </a:extLst>
          </p:cNvPr>
          <p:cNvSpPr/>
          <p:nvPr/>
        </p:nvSpPr>
        <p:spPr>
          <a:xfrm>
            <a:off x="10693451" y="4763451"/>
            <a:ext cx="734961" cy="457478"/>
          </a:xfrm>
          <a:prstGeom prst="bentUpArrow">
            <a:avLst>
              <a:gd name="adj1" fmla="val 40316"/>
              <a:gd name="adj2" fmla="val 4631"/>
              <a:gd name="adj3" fmla="val 14249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B39AA35D-AFBF-4F36-BAB4-8FE1D3CF0C23}"/>
              </a:ext>
            </a:extLst>
          </p:cNvPr>
          <p:cNvSpPr/>
          <p:nvPr/>
        </p:nvSpPr>
        <p:spPr>
          <a:xfrm>
            <a:off x="10666411" y="4267197"/>
            <a:ext cx="940591" cy="1782104"/>
          </a:xfrm>
          <a:prstGeom prst="bentUpArrow">
            <a:avLst>
              <a:gd name="adj1" fmla="val 19483"/>
              <a:gd name="adj2" fmla="val 20663"/>
              <a:gd name="adj3" fmla="val 24351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9D63B8A-60AB-4967-B7B1-A29C277AF54E}"/>
              </a:ext>
            </a:extLst>
          </p:cNvPr>
          <p:cNvGrpSpPr/>
          <p:nvPr/>
        </p:nvGrpSpPr>
        <p:grpSpPr>
          <a:xfrm>
            <a:off x="8519331" y="4955457"/>
            <a:ext cx="500186" cy="1140544"/>
            <a:chOff x="1480583" y="3315928"/>
            <a:chExt cx="402878" cy="1369145"/>
          </a:xfrm>
        </p:grpSpPr>
        <p:sp>
          <p:nvSpPr>
            <p:cNvPr id="47" name="Arrow: Bent-Up 46">
              <a:extLst>
                <a:ext uri="{FF2B5EF4-FFF2-40B4-BE49-F238E27FC236}">
                  <a16:creationId xmlns:a16="http://schemas.microsoft.com/office/drawing/2014/main" id="{C13CD3AB-1310-4FFA-9D64-A5CC49CFB23F}"/>
                </a:ext>
              </a:extLst>
            </p:cNvPr>
            <p:cNvSpPr/>
            <p:nvPr/>
          </p:nvSpPr>
          <p:spPr>
            <a:xfrm rot="5400000">
              <a:off x="1321222" y="4133774"/>
              <a:ext cx="712841" cy="389758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6" name="Arrow: Bent-Up 45">
              <a:extLst>
                <a:ext uri="{FF2B5EF4-FFF2-40B4-BE49-F238E27FC236}">
                  <a16:creationId xmlns:a16="http://schemas.microsoft.com/office/drawing/2014/main" id="{846665C5-E62A-4F5D-B12A-5CCC320F0B4A}"/>
                </a:ext>
              </a:extLst>
            </p:cNvPr>
            <p:cNvSpPr/>
            <p:nvPr/>
          </p:nvSpPr>
          <p:spPr>
            <a:xfrm rot="5400000" flipH="1">
              <a:off x="1317606" y="3478905"/>
              <a:ext cx="728832" cy="402878"/>
            </a:xfrm>
            <a:prstGeom prst="bentUpArrow">
              <a:avLst>
                <a:gd name="adj1" fmla="val 27387"/>
                <a:gd name="adj2" fmla="val 30623"/>
                <a:gd name="adj3" fmla="val 2500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6EB7D651-FC85-43EF-B0C1-026665760960}"/>
              </a:ext>
            </a:extLst>
          </p:cNvPr>
          <p:cNvSpPr/>
          <p:nvPr/>
        </p:nvSpPr>
        <p:spPr>
          <a:xfrm>
            <a:off x="1988849" y="1752600"/>
            <a:ext cx="6852072" cy="4419600"/>
          </a:xfrm>
          <a:prstGeom prst="flowChartAlternateProcess">
            <a:avLst/>
          </a:prstGeom>
          <a:noFill/>
          <a:ln w="38100">
            <a:solidFill>
              <a:srgbClr val="CC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F413D2C-5C00-4072-9CFA-B69F2FD9368E}"/>
              </a:ext>
            </a:extLst>
          </p:cNvPr>
          <p:cNvSpPr/>
          <p:nvPr/>
        </p:nvSpPr>
        <p:spPr>
          <a:xfrm>
            <a:off x="8455748" y="5486400"/>
            <a:ext cx="199968" cy="15607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C896EE41-B7E9-4A92-B1DC-52E8654D2A2C}"/>
              </a:ext>
            </a:extLst>
          </p:cNvPr>
          <p:cNvSpPr/>
          <p:nvPr/>
        </p:nvSpPr>
        <p:spPr>
          <a:xfrm>
            <a:off x="5637212" y="3583858"/>
            <a:ext cx="1826342" cy="685800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Estimate genetic distances per locus</a:t>
            </a:r>
            <a:endParaRPr lang="en-CA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12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3" grpId="0" animBg="1"/>
      <p:bldP spid="40" grpId="0" animBg="1"/>
      <p:bldP spid="49" grpId="0" animBg="1"/>
      <p:bldP spid="49" grpId="1" animBg="1"/>
      <p:bldP spid="52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udent presentation" id="{61936DD2-5F1E-4CE5-AB4B-725D35FC9179}" vid="{60FEA300-D151-4B21-9955-901AC34D046A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7Grunge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7Grunge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856813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2012-09-20T11:00:39+00:00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1622901</Value>
    </PublishStatusLookup>
    <APAuthor xmlns="4873beb7-5857-4685-be1f-d57550cc96cc">
      <UserInfo>
        <DisplayName>REDMOND\v-luannv</DisplayName>
        <AccountId>92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 xsi:nil="true"/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false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TP103460470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F98950B5-7B6B-4C28-8458-CAB8EA4CB2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093973-A510-4736-BA8B-E99A92424F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C4706B-EE85-40EB-9995-8F19411E47D2}">
  <ds:schemaRefs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1377</Words>
  <Application>Microsoft Office PowerPoint</Application>
  <PresentationFormat>Custom</PresentationFormat>
  <Paragraphs>224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Cambria Math</vt:lpstr>
      <vt:lpstr>Century Gothic</vt:lpstr>
      <vt:lpstr>Wingdings 3</vt:lpstr>
      <vt:lpstr>Student presentation</vt:lpstr>
      <vt:lpstr>Genetic Variation in miRNA Primary Transcripts</vt:lpstr>
      <vt:lpstr>Overview</vt:lpstr>
      <vt:lpstr>Project Description</vt:lpstr>
      <vt:lpstr>Finding Genetic Variations</vt:lpstr>
      <vt:lpstr>Data collection</vt:lpstr>
      <vt:lpstr>Data collection</vt:lpstr>
      <vt:lpstr>Finding genetic variations</vt:lpstr>
      <vt:lpstr>Estimating Degree of Variation in Frequencies</vt:lpstr>
      <vt:lpstr>Estimating degree of variation</vt:lpstr>
      <vt:lpstr>Estimating genetic distance using variance</vt:lpstr>
      <vt:lpstr>Estimating genetic distance using fixation index (FST)</vt:lpstr>
      <vt:lpstr>Estimating genome-wide genetic distance</vt:lpstr>
      <vt:lpstr>Estimating genome-wide genetic distance from variance</vt:lpstr>
      <vt:lpstr>Estimating genome-wide genetic distance from FST</vt:lpstr>
      <vt:lpstr>Estimating pairwise genetic distances</vt:lpstr>
      <vt:lpstr>Pairwise Degree of Variation</vt:lpstr>
      <vt:lpstr>Genome-wide FST estimates</vt:lpstr>
      <vt:lpstr>Pairwise genetic distances</vt:lpstr>
      <vt:lpstr>Heat-map of genetic distances</vt:lpstr>
      <vt:lpstr>Clustering &amp; dendrogram</vt:lpstr>
      <vt:lpstr>Finding Characteristic SNPs</vt:lpstr>
      <vt:lpstr>Finding characteristic SNPs</vt:lpstr>
      <vt:lpstr>Finding characteristic SNPs</vt:lpstr>
      <vt:lpstr>Characteristic SNPs</vt:lpstr>
      <vt:lpstr>Finding characteristic SNPs</vt:lpstr>
      <vt:lpstr>PowerPoint Presentation</vt:lpstr>
      <vt:lpstr>Questions &amp; Discussions</vt:lpstr>
      <vt:lpstr>Questions &amp; Discussions</vt:lpstr>
      <vt:lpstr>Questions &amp; Discussions</vt:lpstr>
      <vt:lpstr>Questions &amp; Discussions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2017-08-10T00:30:29Z</dcterms:created>
  <dcterms:modified xsi:type="dcterms:W3CDTF">2017-08-20T00:40:35Z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Order">
    <vt:r8>74067500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